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69" r:id="rId17"/>
    <p:sldId id="268" r:id="rId18"/>
    <p:sldId id="267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17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938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0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31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622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730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728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69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64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504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0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041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357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982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179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472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58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76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60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21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34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10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27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60E-651F-40CC-AD73-C00F10CE42B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8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GB" sz="8000" dirty="0" smtClean="0">
                <a:solidFill>
                  <a:schemeClr val="tx1"/>
                </a:solidFill>
                <a:effectLst/>
              </a:rPr>
              <a:t>“</a:t>
            </a:r>
            <a:endParaRPr lang="en-GB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GB" sz="8000" dirty="0" smtClean="0">
                <a:solidFill>
                  <a:schemeClr val="tx1"/>
                </a:solidFill>
                <a:effectLst/>
              </a:rPr>
              <a:t>”</a:t>
            </a:r>
            <a:endParaRPr lang="en-GB" sz="8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GB" smtClean="0"/>
              <a:t>1/13/2025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GB" smtClean="0"/>
              <a:pPr/>
              <a:t>1/13/2025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515826" cy="2387600"/>
          </a:xfrm>
        </p:spPr>
        <p:txBody>
          <a:bodyPr>
            <a:normAutofit/>
          </a:bodyPr>
          <a:lstStyle/>
          <a:p>
            <a:pPr lvl="0" algn="ctr"/>
            <a:r>
              <a:rPr lang="en-GB" sz="5400" dirty="0" smtClean="0">
                <a:latin typeface="Rockwell" panose="02060603020205020403" pitchFamily="18" charset="0"/>
              </a:rPr>
              <a:t>&lt;</a:t>
            </a:r>
            <a:r>
              <a:rPr lang="da-DK" dirty="0"/>
              <a:t>Uporaba Data </a:t>
            </a:r>
            <a:r>
              <a:rPr lang="da-DK" dirty="0" err="1"/>
              <a:t>Managementa</a:t>
            </a:r>
            <a:r>
              <a:rPr lang="da-DK" dirty="0"/>
              <a:t> </a:t>
            </a:r>
            <a:r>
              <a:rPr lang="sl-SI" dirty="0" smtClean="0"/>
              <a:t>in „FAIR“ PRINCIPOV </a:t>
            </a:r>
            <a:r>
              <a:rPr lang="da-DK" dirty="0" smtClean="0"/>
              <a:t>v </a:t>
            </a:r>
            <a:r>
              <a:rPr lang="da-DK" dirty="0" err="1" smtClean="0"/>
              <a:t>zgodovinopisju</a:t>
            </a:r>
            <a:r>
              <a:rPr lang="en-GB" sz="5400" dirty="0" smtClean="0">
                <a:latin typeface="Rockwell" panose="02060603020205020403" pitchFamily="18" charset="0"/>
              </a:rPr>
              <a:t>&gt;</a:t>
            </a:r>
            <a:endParaRPr lang="en-GB" sz="5400" dirty="0"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</a:t>
            </a:r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cergol PARADIŽ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2" y="747857"/>
            <a:ext cx="11676104" cy="5560664"/>
          </a:xfrm>
        </p:spPr>
      </p:pic>
    </p:spTree>
    <p:extLst>
      <p:ext uri="{BB962C8B-B14F-4D97-AF65-F5344CB8AC3E}">
        <p14:creationId xmlns:p14="http://schemas.microsoft.com/office/powerpoint/2010/main" val="408898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Dostopnost</a:t>
            </a:r>
            <a:r>
              <a:rPr lang="sl-SI" dirty="0" smtClean="0"/>
              <a:t>-</a:t>
            </a:r>
            <a:r>
              <a:rPr lang="en-US" dirty="0" smtClean="0"/>
              <a:t>Accessible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466836"/>
          </a:xfrm>
        </p:spPr>
        <p:txBody>
          <a:bodyPr/>
          <a:lstStyle/>
          <a:p>
            <a:r>
              <a:rPr lang="en-US" dirty="0" err="1"/>
              <a:t>podatki</a:t>
            </a:r>
            <a:r>
              <a:rPr lang="en-US" dirty="0"/>
              <a:t> in </a:t>
            </a:r>
            <a:r>
              <a:rPr lang="en-US" dirty="0" err="1"/>
              <a:t>viri</a:t>
            </a:r>
            <a:r>
              <a:rPr lang="en-US" dirty="0"/>
              <a:t> </a:t>
            </a:r>
            <a:r>
              <a:rPr lang="sl-SI" dirty="0" smtClean="0"/>
              <a:t>so </a:t>
            </a:r>
            <a:r>
              <a:rPr lang="en-US" dirty="0" err="1" smtClean="0"/>
              <a:t>dosegljivi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uporabnike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opredeljenih</a:t>
            </a:r>
            <a:r>
              <a:rPr lang="en-US" dirty="0"/>
              <a:t> </a:t>
            </a:r>
            <a:r>
              <a:rPr lang="en-US" dirty="0" err="1"/>
              <a:t>pogojev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da so </a:t>
            </a:r>
            <a:r>
              <a:rPr lang="en-US" dirty="0" err="1"/>
              <a:t>tehnične</a:t>
            </a:r>
            <a:r>
              <a:rPr lang="en-US" dirty="0"/>
              <a:t> </a:t>
            </a:r>
            <a:r>
              <a:rPr lang="en-US" dirty="0" err="1"/>
              <a:t>rešitve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dostop</a:t>
            </a:r>
            <a:r>
              <a:rPr lang="en-US" dirty="0"/>
              <a:t> </a:t>
            </a:r>
            <a:r>
              <a:rPr lang="en-US" dirty="0" err="1"/>
              <a:t>prilagojene</a:t>
            </a:r>
            <a:r>
              <a:rPr lang="en-US" dirty="0"/>
              <a:t> </a:t>
            </a:r>
            <a:r>
              <a:rPr lang="en-US" dirty="0" err="1"/>
              <a:t>potrebam</a:t>
            </a:r>
            <a:r>
              <a:rPr lang="en-US" dirty="0"/>
              <a:t>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uporabnikov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98583" y="3850547"/>
            <a:ext cx="1770078" cy="86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9996" y="4504888"/>
            <a:ext cx="4345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 smtClean="0"/>
              <a:t>Uporaba repozitrijev podatkov (data repository)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Pogoji dostopnosti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0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Dostopnost</a:t>
            </a:r>
            <a:r>
              <a:rPr lang="sl-SI" dirty="0" smtClean="0"/>
              <a:t>-</a:t>
            </a:r>
            <a:r>
              <a:rPr lang="en-US" dirty="0" smtClean="0"/>
              <a:t>Accessible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Repozitorij podatkov</a:t>
            </a:r>
            <a:r>
              <a:rPr lang="sl-SI" sz="3200" dirty="0"/>
              <a:t>: ZENODO (</a:t>
            </a:r>
            <a:r>
              <a:rPr lang="sl-SI" sz="3200" dirty="0">
                <a:hlinkClick r:id="rId3"/>
              </a:rPr>
              <a:t>https://zenodo.org/)</a:t>
            </a:r>
            <a:endParaRPr lang="sl-SI" sz="3200" dirty="0" smtClean="0"/>
          </a:p>
          <a:p>
            <a:pPr lvl="1"/>
            <a:r>
              <a:rPr lang="en-US" sz="2800" b="1" u="sng" dirty="0" err="1"/>
              <a:t>odprta</a:t>
            </a:r>
            <a:r>
              <a:rPr lang="en-US" sz="2800" b="1" u="sng" dirty="0"/>
              <a:t> </a:t>
            </a:r>
            <a:r>
              <a:rPr lang="en-US" sz="2800" b="1" u="sng" dirty="0" err="1"/>
              <a:t>platforma</a:t>
            </a:r>
            <a:r>
              <a:rPr lang="en-US" sz="2800" b="1" u="sng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shranjevanje</a:t>
            </a:r>
            <a:r>
              <a:rPr lang="en-US" sz="2800" dirty="0"/>
              <a:t> in </a:t>
            </a:r>
            <a:r>
              <a:rPr lang="en-US" sz="2800" dirty="0" err="1"/>
              <a:t>deljenje</a:t>
            </a:r>
            <a:r>
              <a:rPr lang="en-US" sz="2800" dirty="0"/>
              <a:t> </a:t>
            </a:r>
            <a:r>
              <a:rPr lang="en-US" sz="2800" dirty="0" err="1"/>
              <a:t>raziskovalnih</a:t>
            </a:r>
            <a:r>
              <a:rPr lang="en-US" sz="2800" dirty="0"/>
              <a:t> </a:t>
            </a:r>
            <a:r>
              <a:rPr lang="en-US" sz="2800" dirty="0" err="1"/>
              <a:t>podatkov</a:t>
            </a:r>
            <a:r>
              <a:rPr lang="en-US" sz="2800" dirty="0"/>
              <a:t>, </a:t>
            </a:r>
            <a:r>
              <a:rPr lang="en-US" sz="2800" dirty="0" err="1"/>
              <a:t>publikacij</a:t>
            </a:r>
            <a:r>
              <a:rPr lang="en-US" sz="2800" dirty="0"/>
              <a:t>, </a:t>
            </a:r>
            <a:r>
              <a:rPr lang="en-US" sz="2800" dirty="0" err="1"/>
              <a:t>programske</a:t>
            </a:r>
            <a:r>
              <a:rPr lang="en-US" sz="2800" dirty="0"/>
              <a:t> </a:t>
            </a:r>
            <a:r>
              <a:rPr lang="en-US" sz="2800" dirty="0" err="1"/>
              <a:t>opreme</a:t>
            </a:r>
            <a:r>
              <a:rPr lang="en-US" sz="2800" dirty="0"/>
              <a:t> in </a:t>
            </a:r>
            <a:r>
              <a:rPr lang="en-US" sz="2800" dirty="0" err="1" smtClean="0"/>
              <a:t>drugih</a:t>
            </a:r>
            <a:r>
              <a:rPr lang="en-US" sz="2800" dirty="0" smtClean="0"/>
              <a:t> </a:t>
            </a:r>
            <a:r>
              <a:rPr lang="en-US" sz="2800" dirty="0" err="1"/>
              <a:t>rezultatov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310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Dostopnost</a:t>
            </a:r>
            <a:r>
              <a:rPr lang="sl-SI" dirty="0" smtClean="0"/>
              <a:t>-</a:t>
            </a:r>
            <a:r>
              <a:rPr lang="en-US" b="1" dirty="0" smtClean="0"/>
              <a:t>Accessible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619548"/>
          </a:xfrm>
        </p:spPr>
        <p:txBody>
          <a:bodyPr>
            <a:normAutofit fontScale="92500" lnSpcReduction="10000"/>
          </a:bodyPr>
          <a:lstStyle/>
          <a:p>
            <a:r>
              <a:rPr lang="sl-SI" sz="3200" dirty="0" smtClean="0"/>
              <a:t>Dostopnost: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74209" y="286903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O</a:t>
            </a:r>
            <a:r>
              <a:rPr lang="en-GB" sz="2800" dirty="0" err="1" smtClean="0"/>
              <a:t>dprti</a:t>
            </a:r>
            <a:r>
              <a:rPr lang="en-GB" sz="2800" dirty="0" smtClean="0"/>
              <a:t> </a:t>
            </a:r>
            <a:r>
              <a:rPr lang="en-GB" sz="2800" dirty="0" err="1"/>
              <a:t>dostop</a:t>
            </a:r>
            <a:r>
              <a:rPr lang="en-GB" sz="2800" dirty="0"/>
              <a:t> – Open </a:t>
            </a:r>
            <a:r>
              <a:rPr lang="en-GB" sz="2800" dirty="0" smtClean="0"/>
              <a:t>Access</a:t>
            </a:r>
            <a:endParaRPr lang="sl-SI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Embargo </a:t>
            </a:r>
            <a:r>
              <a:rPr lang="en-GB" sz="2800" dirty="0"/>
              <a:t>– </a:t>
            </a:r>
            <a:r>
              <a:rPr lang="en-GB" sz="2800" dirty="0" err="1"/>
              <a:t>Časovna</a:t>
            </a:r>
            <a:r>
              <a:rPr lang="en-GB" sz="2800" dirty="0"/>
              <a:t> </a:t>
            </a:r>
            <a:r>
              <a:rPr lang="en-GB" sz="2800" dirty="0" err="1"/>
              <a:t>omejitev</a:t>
            </a:r>
            <a:r>
              <a:rPr lang="en-GB" sz="2800" dirty="0"/>
              <a:t> </a:t>
            </a:r>
            <a:r>
              <a:rPr lang="en-GB" sz="2800" dirty="0" err="1"/>
              <a:t>dostopa</a:t>
            </a:r>
            <a:r>
              <a:rPr lang="en-GB" sz="2800" dirty="0"/>
              <a:t> </a:t>
            </a:r>
            <a:r>
              <a:rPr lang="en-GB" sz="2800" dirty="0" smtClean="0"/>
              <a:t>Restricted </a:t>
            </a:r>
            <a:r>
              <a:rPr lang="en-GB" sz="2800" dirty="0"/>
              <a:t>Access – </a:t>
            </a:r>
            <a:r>
              <a:rPr lang="en-GB" sz="2800" dirty="0" err="1"/>
              <a:t>Omejen</a:t>
            </a:r>
            <a:r>
              <a:rPr lang="en-GB" sz="2800" dirty="0"/>
              <a:t> </a:t>
            </a:r>
            <a:r>
              <a:rPr lang="en-GB" sz="2800" dirty="0" err="1" smtClean="0"/>
              <a:t>dostop</a:t>
            </a:r>
            <a:endParaRPr lang="sl-SI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No </a:t>
            </a:r>
            <a:r>
              <a:rPr lang="en-GB" sz="2800" dirty="0"/>
              <a:t>Access – </a:t>
            </a:r>
            <a:r>
              <a:rPr lang="en-GB" sz="2800" dirty="0" err="1"/>
              <a:t>Brez</a:t>
            </a:r>
            <a:r>
              <a:rPr lang="en-GB" sz="2800" dirty="0"/>
              <a:t> </a:t>
            </a:r>
            <a:r>
              <a:rPr lang="en-GB" sz="2800" dirty="0" err="1"/>
              <a:t>dostopa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2442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Dostopnost</a:t>
            </a:r>
            <a:r>
              <a:rPr lang="sl-SI" dirty="0" smtClean="0"/>
              <a:t>-</a:t>
            </a:r>
            <a:r>
              <a:rPr lang="en-US" b="1" dirty="0" smtClean="0"/>
              <a:t>Accessible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2. </a:t>
            </a:r>
            <a:r>
              <a:rPr lang="en-US" i="1" dirty="0" err="1"/>
              <a:t>Tehnološki</a:t>
            </a:r>
            <a:r>
              <a:rPr lang="en-US" i="1" dirty="0"/>
              <a:t> in </a:t>
            </a:r>
            <a:r>
              <a:rPr lang="en-US" i="1" dirty="0" err="1"/>
              <a:t>pravni</a:t>
            </a:r>
            <a:r>
              <a:rPr lang="en-US" i="1" dirty="0"/>
              <a:t> </a:t>
            </a:r>
            <a:r>
              <a:rPr lang="en-US" i="1" dirty="0" err="1"/>
              <a:t>izzivi</a:t>
            </a:r>
            <a:r>
              <a:rPr lang="en-US" i="1" dirty="0"/>
              <a:t> v </a:t>
            </a:r>
            <a:r>
              <a:rPr lang="en-US" i="1" dirty="0" err="1"/>
              <a:t>zgodovinopisju</a:t>
            </a:r>
            <a:endParaRPr lang="da-DK" b="1" i="1" dirty="0"/>
          </a:p>
          <a:p>
            <a:r>
              <a:rPr lang="en-US" b="1" dirty="0"/>
              <a:t>a) </a:t>
            </a:r>
            <a:r>
              <a:rPr lang="en-US" b="1" dirty="0" err="1"/>
              <a:t>Avtorske</a:t>
            </a:r>
            <a:r>
              <a:rPr lang="en-US" b="1" dirty="0"/>
              <a:t> </a:t>
            </a:r>
            <a:r>
              <a:rPr lang="en-US" b="1" dirty="0" err="1"/>
              <a:t>pravice</a:t>
            </a:r>
            <a:r>
              <a:rPr lang="en-US" b="1" dirty="0"/>
              <a:t> in </a:t>
            </a:r>
            <a:r>
              <a:rPr lang="en-US" b="1" dirty="0" err="1" smtClean="0"/>
              <a:t>licenciranje</a:t>
            </a:r>
            <a:endParaRPr lang="sl-SI" b="1" dirty="0" smtClean="0"/>
          </a:p>
          <a:p>
            <a:r>
              <a:rPr lang="da-DK" b="1" dirty="0"/>
              <a:t>b) </a:t>
            </a:r>
            <a:r>
              <a:rPr lang="da-DK" b="1" dirty="0" err="1"/>
              <a:t>Občutljive</a:t>
            </a:r>
            <a:r>
              <a:rPr lang="da-DK" b="1" dirty="0"/>
              <a:t> </a:t>
            </a:r>
            <a:r>
              <a:rPr lang="da-DK" b="1" dirty="0" err="1"/>
              <a:t>informacije</a:t>
            </a:r>
            <a:endParaRPr lang="da-DK" dirty="0"/>
          </a:p>
          <a:p>
            <a:r>
              <a:rPr lang="da-DK" b="1" dirty="0"/>
              <a:t>c) </a:t>
            </a:r>
            <a:r>
              <a:rPr lang="da-DK" b="1" dirty="0" err="1"/>
              <a:t>Starejši</a:t>
            </a:r>
            <a:r>
              <a:rPr lang="da-DK" b="1" dirty="0"/>
              <a:t> </a:t>
            </a:r>
            <a:r>
              <a:rPr lang="da-DK" b="1" dirty="0" err="1"/>
              <a:t>formati</a:t>
            </a:r>
            <a:r>
              <a:rPr lang="da-DK" b="1" dirty="0"/>
              <a:t> </a:t>
            </a:r>
            <a:r>
              <a:rPr lang="da-DK" b="1" dirty="0" err="1"/>
              <a:t>datotek</a:t>
            </a:r>
            <a:endParaRPr lang="da-D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9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interopabilnost-</a:t>
            </a:r>
            <a:r>
              <a:rPr lang="en-GB" b="1" dirty="0"/>
              <a:t> Interoperable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148054"/>
          </a:xfrm>
        </p:spPr>
        <p:txBody>
          <a:bodyPr>
            <a:noAutofit/>
          </a:bodyPr>
          <a:lstStyle/>
          <a:p>
            <a:r>
              <a:rPr lang="en-US" sz="3200" dirty="0" err="1"/>
              <a:t>podatki</a:t>
            </a:r>
            <a:r>
              <a:rPr lang="en-US" sz="3200" dirty="0"/>
              <a:t>, </a:t>
            </a:r>
            <a:r>
              <a:rPr lang="en-US" sz="3200" dirty="0" err="1"/>
              <a:t>sistemi</a:t>
            </a:r>
            <a:r>
              <a:rPr lang="en-US" sz="3200" dirty="0"/>
              <a:t> in </a:t>
            </a:r>
            <a:r>
              <a:rPr lang="en-US" sz="3200" dirty="0" err="1"/>
              <a:t>formati</a:t>
            </a:r>
            <a:r>
              <a:rPr lang="en-US" sz="3200" dirty="0"/>
              <a:t> </a:t>
            </a:r>
            <a:r>
              <a:rPr lang="sl-SI" sz="3200" dirty="0" smtClean="0"/>
              <a:t>so </a:t>
            </a:r>
            <a:r>
              <a:rPr lang="en-US" sz="3200" b="1" u="wavy" dirty="0" err="1" smtClean="0"/>
              <a:t>združljivi</a:t>
            </a:r>
            <a:r>
              <a:rPr lang="en-US" sz="3200" b="1" u="wavy" dirty="0" smtClean="0"/>
              <a:t> </a:t>
            </a:r>
            <a:r>
              <a:rPr lang="en-US" sz="3200" b="1" u="wavy" dirty="0"/>
              <a:t>i</a:t>
            </a:r>
            <a:r>
              <a:rPr lang="en-US" sz="3200" dirty="0"/>
              <a:t>n </a:t>
            </a:r>
            <a:r>
              <a:rPr lang="en-US" sz="3200" dirty="0" err="1"/>
              <a:t>omogočajo</a:t>
            </a:r>
            <a:r>
              <a:rPr lang="en-US" sz="3200" dirty="0"/>
              <a:t> </a:t>
            </a:r>
            <a:r>
              <a:rPr lang="en-US" sz="3200" b="1" u="sng" dirty="0" err="1"/>
              <a:t>učinkovito</a:t>
            </a:r>
            <a:r>
              <a:rPr lang="en-US" sz="3200" b="1" u="sng" dirty="0"/>
              <a:t> </a:t>
            </a:r>
            <a:r>
              <a:rPr lang="en-US" sz="3200" b="1" u="sng" dirty="0" err="1"/>
              <a:t>izmenjavo</a:t>
            </a:r>
            <a:r>
              <a:rPr lang="en-US" sz="3200" b="1" u="sng" dirty="0"/>
              <a:t> </a:t>
            </a:r>
            <a:r>
              <a:rPr lang="en-US" sz="3200" dirty="0" err="1"/>
              <a:t>ter</a:t>
            </a:r>
            <a:r>
              <a:rPr lang="en-US" sz="3200" dirty="0"/>
              <a:t> </a:t>
            </a:r>
            <a:r>
              <a:rPr lang="en-US" sz="3200" dirty="0" err="1"/>
              <a:t>ponovno</a:t>
            </a:r>
            <a:r>
              <a:rPr lang="en-US" sz="3200" dirty="0"/>
              <a:t> </a:t>
            </a:r>
            <a:r>
              <a:rPr lang="en-US" sz="3200" dirty="0" err="1"/>
              <a:t>uporabo</a:t>
            </a:r>
            <a:r>
              <a:rPr lang="en-US" sz="3200" dirty="0"/>
              <a:t> med </a:t>
            </a:r>
            <a:r>
              <a:rPr lang="en-US" sz="3200" dirty="0" err="1"/>
              <a:t>različnimi</a:t>
            </a:r>
            <a:r>
              <a:rPr lang="en-US" sz="3200" dirty="0"/>
              <a:t> </a:t>
            </a:r>
            <a:r>
              <a:rPr lang="en-US" sz="3200" dirty="0" err="1"/>
              <a:t>uporabniki</a:t>
            </a:r>
            <a:r>
              <a:rPr lang="en-US" sz="3200" dirty="0"/>
              <a:t>, </a:t>
            </a:r>
            <a:r>
              <a:rPr lang="en-US" sz="3200" dirty="0" err="1"/>
              <a:t>orodji</a:t>
            </a:r>
            <a:r>
              <a:rPr lang="en-US" sz="3200" dirty="0"/>
              <a:t> in </a:t>
            </a:r>
            <a:r>
              <a:rPr lang="en-US" sz="3200" dirty="0" err="1"/>
              <a:t>platformami</a:t>
            </a:r>
            <a:endParaRPr lang="en-GB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31765" y="4060272"/>
            <a:ext cx="1493241" cy="86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70664" y="4848837"/>
            <a:ext cx="49746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sz="2400" dirty="0" smtClean="0"/>
              <a:t>Uporaba odprtih formatov datotek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400" dirty="0" smtClean="0"/>
              <a:t>Uporaba standardov, ki so običajni znotraj posameznih disciplin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400" dirty="0" smtClean="0"/>
              <a:t>Standardizacija formatov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70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interopabilnost-</a:t>
            </a:r>
            <a:r>
              <a:rPr lang="en-GB" b="1" dirty="0"/>
              <a:t> Interoperable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8522705" cy="354171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l-SI" dirty="0"/>
              <a:t>Uporaba odprtih formatov </a:t>
            </a:r>
            <a:r>
              <a:rPr lang="sl-SI" dirty="0" smtClean="0"/>
              <a:t>datotek- RTF, TIFF...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83" y="3184846"/>
            <a:ext cx="8001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interopabilnost-</a:t>
            </a:r>
            <a:r>
              <a:rPr lang="en-GB" b="1" dirty="0"/>
              <a:t> Interoperable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84434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/>
              <a:t>Uporaba </a:t>
            </a:r>
            <a:r>
              <a:rPr lang="sl-SI" dirty="0" smtClean="0"/>
              <a:t>standardaziranih vokabularijev za metapodatke, </a:t>
            </a:r>
            <a:r>
              <a:rPr lang="sl-SI" dirty="0"/>
              <a:t>ki so običajni znotraj posameznih </a:t>
            </a:r>
            <a:r>
              <a:rPr lang="sl-SI" dirty="0" smtClean="0"/>
              <a:t>disciplin</a:t>
            </a:r>
          </a:p>
          <a:p>
            <a:pPr lvl="1"/>
            <a:r>
              <a:rPr lang="da-DK" dirty="0"/>
              <a:t> </a:t>
            </a:r>
            <a:r>
              <a:rPr lang="en-US" dirty="0" err="1" smtClean="0"/>
              <a:t>vokabulariji</a:t>
            </a:r>
            <a:r>
              <a:rPr lang="en-US" dirty="0" smtClean="0"/>
              <a:t>- </a:t>
            </a:r>
            <a:r>
              <a:rPr lang="en-US" dirty="0" err="1"/>
              <a:t>predefinirani</a:t>
            </a:r>
            <a:r>
              <a:rPr lang="en-US" dirty="0"/>
              <a:t> in </a:t>
            </a:r>
            <a:r>
              <a:rPr lang="en-US" dirty="0" err="1" smtClean="0"/>
              <a:t>avtorizirani</a:t>
            </a:r>
            <a:r>
              <a:rPr lang="en-US" dirty="0" smtClean="0"/>
              <a:t> </a:t>
            </a:r>
            <a:r>
              <a:rPr lang="en-US" dirty="0"/>
              <a:t>termini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metapodatke</a:t>
            </a:r>
            <a:endParaRPr lang="da-DK" dirty="0"/>
          </a:p>
          <a:p>
            <a:pPr lvl="1"/>
            <a:r>
              <a:rPr lang="da-DK" dirty="0" err="1"/>
              <a:t>taksonomije-organizacija</a:t>
            </a:r>
            <a:r>
              <a:rPr lang="da-DK" dirty="0"/>
              <a:t> </a:t>
            </a:r>
            <a:r>
              <a:rPr lang="da-DK" dirty="0" err="1"/>
              <a:t>vsebine</a:t>
            </a:r>
            <a:r>
              <a:rPr lang="da-DK" dirty="0"/>
              <a:t> v </a:t>
            </a:r>
            <a:r>
              <a:rPr lang="da-DK" dirty="0" err="1" smtClean="0"/>
              <a:t>hierarhične</a:t>
            </a:r>
            <a:r>
              <a:rPr lang="da-DK" dirty="0" smtClean="0"/>
              <a:t> </a:t>
            </a:r>
            <a:r>
              <a:rPr lang="da-DK" dirty="0" err="1"/>
              <a:t>odnose</a:t>
            </a:r>
            <a:endParaRPr lang="da-DK" dirty="0"/>
          </a:p>
          <a:p>
            <a:pPr lvl="1"/>
            <a:r>
              <a:rPr lang="en-US" dirty="0" smtClean="0"/>
              <a:t>on</a:t>
            </a:r>
            <a:r>
              <a:rPr lang="sl-SI" dirty="0" smtClean="0"/>
              <a:t>to</a:t>
            </a:r>
            <a:r>
              <a:rPr lang="en-US" dirty="0" err="1" smtClean="0"/>
              <a:t>logije</a:t>
            </a:r>
            <a:r>
              <a:rPr lang="en-US" dirty="0" smtClean="0"/>
              <a:t>- de</a:t>
            </a:r>
            <a:r>
              <a:rPr lang="sl-SI" dirty="0" smtClean="0"/>
              <a:t>f</a:t>
            </a:r>
            <a:r>
              <a:rPr lang="en-US" dirty="0" err="1" smtClean="0"/>
              <a:t>ini</a:t>
            </a:r>
            <a:r>
              <a:rPr lang="sl-SI" dirty="0" smtClean="0"/>
              <a:t>c</a:t>
            </a:r>
            <a:r>
              <a:rPr lang="en-US" dirty="0" err="1" smtClean="0"/>
              <a:t>ije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povezave</a:t>
            </a:r>
            <a:r>
              <a:rPr lang="en-US" dirty="0"/>
              <a:t> med </a:t>
            </a:r>
            <a:r>
              <a:rPr lang="en-US" dirty="0" err="1"/>
              <a:t>metadpodatki</a:t>
            </a:r>
            <a:endParaRPr lang="da-DK" dirty="0"/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692705" y="2701255"/>
            <a:ext cx="1367405" cy="187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10525" y="4597167"/>
            <a:ext cx="359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Npr. </a:t>
            </a:r>
            <a:r>
              <a:rPr lang="en-US" b="1" dirty="0" smtClean="0"/>
              <a:t>ELSST </a:t>
            </a:r>
            <a:r>
              <a:rPr lang="en-US" b="1" dirty="0"/>
              <a:t>(European Language Social Science Thesaurus</a:t>
            </a:r>
            <a:r>
              <a:rPr lang="en-US" b="1" dirty="0" smtClean="0"/>
              <a:t>)</a:t>
            </a:r>
            <a:r>
              <a:rPr lang="sl-SI" b="1" dirty="0" smtClean="0"/>
              <a:t>, </a:t>
            </a:r>
            <a:r>
              <a:rPr lang="da-DK" b="1" dirty="0"/>
              <a:t>ISO 639-2 </a:t>
            </a:r>
            <a:r>
              <a:rPr lang="sl-SI" b="1" dirty="0" smtClean="0"/>
              <a:t>, </a:t>
            </a:r>
            <a:r>
              <a:rPr lang="da-DK" b="1" dirty="0"/>
              <a:t>UNESCO </a:t>
            </a:r>
            <a:r>
              <a:rPr lang="da-DK" b="1" dirty="0" err="1" smtClean="0"/>
              <a:t>Thesaurus</a:t>
            </a:r>
            <a:r>
              <a:rPr lang="sl-SI" b="1" dirty="0" smtClean="0"/>
              <a:t> 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14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interopabilnost-</a:t>
            </a:r>
            <a:r>
              <a:rPr lang="en-GB" b="1" dirty="0"/>
              <a:t> Interoperable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3816482" cy="354171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3. STANDARDIZACIJA FORMATOV: npr. </a:t>
            </a:r>
            <a:r>
              <a:rPr lang="en-US" b="1" dirty="0"/>
              <a:t>TEI-XML (Text Encoding Initiative XML</a:t>
            </a:r>
            <a:r>
              <a:rPr lang="en-US" b="1" dirty="0" smtClean="0"/>
              <a:t>)</a:t>
            </a:r>
            <a:r>
              <a:rPr lang="sl-SI" b="1" dirty="0" smtClean="0"/>
              <a:t>, </a:t>
            </a:r>
            <a:r>
              <a:rPr lang="en-US" b="1" dirty="0"/>
              <a:t>CIDOC CRM (Conceptual Reference Model</a:t>
            </a:r>
            <a:r>
              <a:rPr lang="en-US" b="1" dirty="0" smtClean="0"/>
              <a:t>)</a:t>
            </a:r>
            <a:r>
              <a:rPr lang="sl-SI" b="1" dirty="0" smtClean="0"/>
              <a:t>...</a:t>
            </a:r>
            <a:endParaRPr lang="da-DK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451295" y="308714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31141" y="1740433"/>
            <a:ext cx="6096000" cy="4937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Primer: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Kopiraj</a:t>
            </a: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kodo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&lt;TEI&gt;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teiHeader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fileDesc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titleStmt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&lt;title&gt;Pismo Ivana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Cankarja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&lt;/title&gt;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&lt;author&gt;Ivan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Cankar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&lt;/author&gt;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&lt;/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titleStmt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publicationStmt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&lt;publisher&gt;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Digitalni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arhiv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&lt;/publisher&gt;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&lt;/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publicationStmt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fileDesc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&lt;/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teiHeader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&lt;text&gt;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&lt;body&gt;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&lt;div type="letter"&gt;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&lt;dateline&gt;Ljubljana, 1905&lt;/dateline&gt;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&lt;p&gt;</a:t>
            </a:r>
            <a:r>
              <a:rPr lang="da-DK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Draga</a:t>
            </a: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mama, </a:t>
            </a:r>
            <a:r>
              <a:rPr lang="da-DK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danes</a:t>
            </a: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 </a:t>
            </a:r>
            <a:r>
              <a:rPr lang="da-DK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pišem</a:t>
            </a: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...&lt;/p&gt;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&lt;/div&gt;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da-DK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&lt;/</a:t>
            </a:r>
            <a:r>
              <a:rPr lang="da-DK" sz="1200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da-DK" sz="1200" dirty="0">
                <a:solidFill>
                  <a:schemeClr val="bg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&lt;/TEI&gt;</a:t>
            </a:r>
            <a:endParaRPr lang="da-DK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5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Ponovna</a:t>
            </a:r>
            <a:r>
              <a:rPr lang="en-US" dirty="0"/>
              <a:t> </a:t>
            </a:r>
            <a:r>
              <a:rPr lang="en-US" dirty="0" err="1" smtClean="0"/>
              <a:t>uporabnost</a:t>
            </a:r>
            <a:r>
              <a:rPr lang="sl-SI" dirty="0" smtClean="0"/>
              <a:t>- </a:t>
            </a:r>
            <a:r>
              <a:rPr lang="en-US" dirty="0" smtClean="0"/>
              <a:t>Reusable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podatki</a:t>
            </a:r>
            <a:r>
              <a:rPr lang="da-DK" dirty="0"/>
              <a:t> in </a:t>
            </a:r>
            <a:r>
              <a:rPr lang="da-DK" dirty="0" err="1" smtClean="0"/>
              <a:t>viri</a:t>
            </a:r>
            <a:r>
              <a:rPr lang="sl-SI" dirty="0" smtClean="0"/>
              <a:t> so</a:t>
            </a:r>
            <a:r>
              <a:rPr lang="da-DK" dirty="0" smtClean="0"/>
              <a:t> </a:t>
            </a:r>
            <a:r>
              <a:rPr lang="da-DK" dirty="0" err="1"/>
              <a:t>pripravljeni</a:t>
            </a:r>
            <a:r>
              <a:rPr lang="da-DK" dirty="0"/>
              <a:t> </a:t>
            </a:r>
            <a:r>
              <a:rPr lang="da-DK" dirty="0" err="1"/>
              <a:t>tako</a:t>
            </a:r>
            <a:r>
              <a:rPr lang="da-DK" dirty="0"/>
              <a:t>, da </a:t>
            </a:r>
            <a:r>
              <a:rPr lang="da-DK" dirty="0" err="1"/>
              <a:t>jih</a:t>
            </a:r>
            <a:r>
              <a:rPr lang="da-DK" dirty="0"/>
              <a:t> </a:t>
            </a:r>
            <a:r>
              <a:rPr lang="da-DK" dirty="0" err="1"/>
              <a:t>lahko</a:t>
            </a:r>
            <a:r>
              <a:rPr lang="da-DK" dirty="0"/>
              <a:t> </a:t>
            </a:r>
            <a:r>
              <a:rPr lang="da-DK" dirty="0" err="1"/>
              <a:t>drugi</a:t>
            </a:r>
            <a:r>
              <a:rPr lang="da-DK" dirty="0"/>
              <a:t> </a:t>
            </a:r>
            <a:r>
              <a:rPr lang="da-DK" dirty="0" err="1"/>
              <a:t>raziskovalci</a:t>
            </a:r>
            <a:r>
              <a:rPr lang="da-DK" dirty="0"/>
              <a:t> </a:t>
            </a:r>
            <a:r>
              <a:rPr lang="da-DK" dirty="0" err="1"/>
              <a:t>enostavno</a:t>
            </a:r>
            <a:r>
              <a:rPr lang="da-DK" dirty="0"/>
              <a:t> </a:t>
            </a:r>
            <a:r>
              <a:rPr lang="da-DK" dirty="0" err="1"/>
              <a:t>uporabijo</a:t>
            </a:r>
            <a:r>
              <a:rPr lang="da-DK" dirty="0"/>
              <a:t> v </a:t>
            </a:r>
            <a:r>
              <a:rPr lang="da-DK" dirty="0" err="1"/>
              <a:t>novih</a:t>
            </a:r>
            <a:r>
              <a:rPr lang="da-DK" dirty="0"/>
              <a:t> </a:t>
            </a:r>
            <a:r>
              <a:rPr lang="da-DK" dirty="0" err="1" smtClean="0"/>
              <a:t>raziskavah</a:t>
            </a:r>
            <a:r>
              <a:rPr lang="sl-SI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err="1" smtClean="0"/>
              <a:t>Dobr</a:t>
            </a:r>
            <a:r>
              <a:rPr lang="sl-SI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dokumentacij</a:t>
            </a:r>
            <a:r>
              <a:rPr lang="sl-SI" b="1" dirty="0" smtClean="0"/>
              <a:t>a</a:t>
            </a:r>
            <a:r>
              <a:rPr lang="en-US" dirty="0" smtClean="0"/>
              <a:t>: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zapisani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 </a:t>
            </a:r>
            <a:r>
              <a:rPr lang="en-US" dirty="0" err="1"/>
              <a:t>zbiranja</a:t>
            </a:r>
            <a:r>
              <a:rPr lang="en-US" dirty="0"/>
              <a:t>, </a:t>
            </a:r>
            <a:r>
              <a:rPr lang="en-US" dirty="0" err="1"/>
              <a:t>organizacije</a:t>
            </a:r>
            <a:r>
              <a:rPr lang="en-US" dirty="0"/>
              <a:t> in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 smtClean="0"/>
              <a:t>podatkov</a:t>
            </a:r>
            <a:r>
              <a:rPr lang="sl-SI" dirty="0" smtClean="0"/>
              <a:t>– izvor podatkov</a:t>
            </a:r>
            <a:endParaRPr lang="da-DK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err="1" smtClean="0"/>
              <a:t>Kakovostn</a:t>
            </a:r>
            <a:r>
              <a:rPr lang="sl-SI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metapodatk</a:t>
            </a:r>
            <a:r>
              <a:rPr lang="sl-SI" b="1" dirty="0" smtClean="0"/>
              <a:t>i</a:t>
            </a:r>
            <a:r>
              <a:rPr lang="en-US" dirty="0" smtClean="0"/>
              <a:t>: </a:t>
            </a:r>
            <a:r>
              <a:rPr lang="en-US" dirty="0" err="1"/>
              <a:t>Podatki</a:t>
            </a:r>
            <a:r>
              <a:rPr lang="en-US" dirty="0"/>
              <a:t> </a:t>
            </a:r>
            <a:r>
              <a:rPr lang="en-US" dirty="0" err="1"/>
              <a:t>morajo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opremljeni</a:t>
            </a:r>
            <a:r>
              <a:rPr lang="en-US" dirty="0"/>
              <a:t> z </a:t>
            </a:r>
            <a:r>
              <a:rPr lang="en-US" dirty="0" err="1"/>
              <a:t>bogatimi</a:t>
            </a:r>
            <a:r>
              <a:rPr lang="en-US" dirty="0"/>
              <a:t> </a:t>
            </a:r>
            <a:r>
              <a:rPr lang="en-US" dirty="0" err="1"/>
              <a:t>opisi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vsebine</a:t>
            </a:r>
            <a:r>
              <a:rPr lang="en-US" dirty="0"/>
              <a:t>, </a:t>
            </a:r>
            <a:r>
              <a:rPr lang="en-US" dirty="0" err="1"/>
              <a:t>konteksta</a:t>
            </a:r>
            <a:r>
              <a:rPr lang="en-US" dirty="0"/>
              <a:t> in </a:t>
            </a:r>
            <a:r>
              <a:rPr lang="en-US" dirty="0" err="1"/>
              <a:t>izvora</a:t>
            </a:r>
            <a:r>
              <a:rPr lang="en-US" dirty="0"/>
              <a:t>.</a:t>
            </a:r>
            <a:endParaRPr lang="da-DK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err="1"/>
              <a:t>Prilagodljive</a:t>
            </a:r>
            <a:r>
              <a:rPr lang="en-US" b="1" dirty="0"/>
              <a:t> </a:t>
            </a:r>
            <a:r>
              <a:rPr lang="en-US" b="1" dirty="0" err="1" smtClean="0"/>
              <a:t>licence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0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Načrt dela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POMEN</a:t>
            </a:r>
          </a:p>
          <a:p>
            <a:r>
              <a:rPr lang="sl-SI" dirty="0" smtClean="0"/>
              <a:t>PREDSTAVITEV „FAIR“ PRINCIPOV (NA PRIMERIH IZ ZGODOVINOPISJA)</a:t>
            </a:r>
          </a:p>
          <a:p>
            <a:r>
              <a:rPr lang="sl-SI" dirty="0" smtClean="0"/>
              <a:t>PREDSTAVITEV INFORMIRANEGA SOGLASJA ZA DELO Z USTNIMI VIRI</a:t>
            </a:r>
          </a:p>
          <a:p>
            <a:r>
              <a:rPr lang="sl-SI" dirty="0" smtClean="0"/>
              <a:t>VAJA 1: BAZE PODATKOV IN SKLADNOST S FAIR PRINCIPI</a:t>
            </a:r>
          </a:p>
          <a:p>
            <a:r>
              <a:rPr lang="sl-SI" dirty="0" smtClean="0"/>
              <a:t>VAJA 2: izdelava DMP in INFORMIRANEGA SOGLASJA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644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Ponovna</a:t>
            </a:r>
            <a:r>
              <a:rPr lang="en-US" dirty="0"/>
              <a:t> </a:t>
            </a:r>
            <a:r>
              <a:rPr lang="en-US" dirty="0" err="1" smtClean="0"/>
              <a:t>uporabnost</a:t>
            </a:r>
            <a:r>
              <a:rPr lang="sl-SI" dirty="0" smtClean="0"/>
              <a:t>- </a:t>
            </a:r>
            <a:r>
              <a:rPr lang="en-US" dirty="0" smtClean="0"/>
              <a:t>Reusable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963496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800" b="1" dirty="0" err="1"/>
              <a:t>Dobr</a:t>
            </a:r>
            <a:r>
              <a:rPr lang="sl-SI" sz="2800" b="1" dirty="0"/>
              <a:t>a</a:t>
            </a:r>
            <a:r>
              <a:rPr lang="en-US" sz="2800" b="1" dirty="0"/>
              <a:t> </a:t>
            </a:r>
            <a:r>
              <a:rPr lang="en-US" sz="2800" b="1" dirty="0" err="1"/>
              <a:t>dokumentacij</a:t>
            </a:r>
            <a:r>
              <a:rPr lang="sl-SI" sz="2800" b="1" dirty="0"/>
              <a:t>a</a:t>
            </a:r>
            <a:r>
              <a:rPr lang="en-US" sz="2800" dirty="0"/>
              <a:t>: </a:t>
            </a:r>
            <a:r>
              <a:rPr lang="en-US" sz="2800" dirty="0" err="1"/>
              <a:t>Jasno</a:t>
            </a:r>
            <a:r>
              <a:rPr lang="en-US" sz="2800" dirty="0"/>
              <a:t> </a:t>
            </a:r>
            <a:r>
              <a:rPr lang="en-US" sz="2800" dirty="0" err="1"/>
              <a:t>zapisani</a:t>
            </a:r>
            <a:r>
              <a:rPr lang="en-US" sz="2800" dirty="0"/>
              <a:t> </a:t>
            </a:r>
            <a:r>
              <a:rPr lang="en-US" sz="2800" dirty="0" err="1"/>
              <a:t>procesi</a:t>
            </a:r>
            <a:r>
              <a:rPr lang="en-US" sz="2800" dirty="0"/>
              <a:t> </a:t>
            </a:r>
            <a:r>
              <a:rPr lang="en-US" sz="2800" dirty="0" err="1"/>
              <a:t>zbiranja</a:t>
            </a:r>
            <a:r>
              <a:rPr lang="en-US" sz="2800" dirty="0"/>
              <a:t>, </a:t>
            </a:r>
            <a:r>
              <a:rPr lang="en-US" sz="2800" dirty="0" err="1"/>
              <a:t>organizacije</a:t>
            </a:r>
            <a:r>
              <a:rPr lang="en-US" sz="2800" dirty="0"/>
              <a:t> in </a:t>
            </a:r>
            <a:r>
              <a:rPr lang="en-US" sz="2800" dirty="0" err="1"/>
              <a:t>analize</a:t>
            </a:r>
            <a:r>
              <a:rPr lang="en-US" sz="2800" dirty="0"/>
              <a:t> </a:t>
            </a:r>
            <a:r>
              <a:rPr lang="en-US" sz="2800" dirty="0" err="1" smtClean="0"/>
              <a:t>podatkov</a:t>
            </a:r>
            <a:endParaRPr lang="da-DK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18033" y="3280095"/>
            <a:ext cx="1249960" cy="721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02884" y="3632433"/>
            <a:ext cx="4790114" cy="13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32292" y="4345660"/>
            <a:ext cx="6329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5477" y="3976328"/>
            <a:ext cx="3085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2000" dirty="0">
                <a:latin typeface="+mj-lt"/>
              </a:rPr>
              <a:t>Zapis </a:t>
            </a:r>
            <a:r>
              <a:rPr lang="da-DK" altLang="da-DK" sz="2000" dirty="0" err="1">
                <a:latin typeface="+mj-lt"/>
              </a:rPr>
              <a:t>sledljivosti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podatkov</a:t>
            </a:r>
            <a:r>
              <a:rPr lang="da-DK" altLang="da-DK" sz="2000" dirty="0">
                <a:latin typeface="+mj-lt"/>
              </a:rPr>
              <a:t> od </a:t>
            </a:r>
            <a:r>
              <a:rPr lang="da-DK" altLang="da-DK" sz="2000" dirty="0" err="1">
                <a:latin typeface="+mj-lt"/>
              </a:rPr>
              <a:t>njihovega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izvora</a:t>
            </a:r>
            <a:r>
              <a:rPr lang="da-DK" altLang="da-DK" sz="2000" dirty="0">
                <a:latin typeface="+mj-lt"/>
              </a:rPr>
              <a:t> do </a:t>
            </a:r>
            <a:r>
              <a:rPr lang="da-DK" altLang="da-DK" sz="2000" dirty="0" err="1">
                <a:latin typeface="+mj-lt"/>
              </a:rPr>
              <a:t>trenutne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oblike</a:t>
            </a:r>
            <a:r>
              <a:rPr lang="da-DK" altLang="da-DK" sz="2000" dirty="0">
                <a:latin typeface="+mj-lt"/>
              </a:rPr>
              <a:t>: </a:t>
            </a:r>
            <a:r>
              <a:rPr lang="da-DK" altLang="da-DK" sz="2000" dirty="0" err="1">
                <a:latin typeface="+mj-lt"/>
              </a:rPr>
              <a:t>izvor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podatkov</a:t>
            </a:r>
            <a:r>
              <a:rPr lang="da-DK" altLang="da-DK" sz="2000" dirty="0">
                <a:latin typeface="+mj-lt"/>
              </a:rPr>
              <a:t>, </a:t>
            </a:r>
            <a:r>
              <a:rPr lang="da-DK" altLang="da-DK" sz="2000" dirty="0" err="1">
                <a:latin typeface="+mj-lt"/>
              </a:rPr>
              <a:t>kdo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je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prispeval</a:t>
            </a:r>
            <a:r>
              <a:rPr lang="da-DK" altLang="da-DK" sz="2000" dirty="0">
                <a:latin typeface="+mj-lt"/>
              </a:rPr>
              <a:t> k </a:t>
            </a:r>
            <a:r>
              <a:rPr lang="da-DK" altLang="da-DK" sz="2000" dirty="0" err="1">
                <a:latin typeface="+mj-lt"/>
              </a:rPr>
              <a:t>podatkom</a:t>
            </a:r>
            <a:r>
              <a:rPr lang="da-DK" altLang="da-DK" sz="2000" dirty="0">
                <a:latin typeface="+mj-lt"/>
              </a:rPr>
              <a:t>, </a:t>
            </a:r>
            <a:r>
              <a:rPr lang="da-DK" altLang="da-DK" sz="2000" dirty="0" err="1">
                <a:latin typeface="+mj-lt"/>
              </a:rPr>
              <a:t>koliko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različic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obstaja</a:t>
            </a:r>
            <a:r>
              <a:rPr lang="da-DK" altLang="da-DK" sz="2000" dirty="0">
                <a:latin typeface="+mj-lt"/>
              </a:rPr>
              <a:t> </a:t>
            </a:r>
            <a:r>
              <a:rPr lang="da-DK" altLang="da-DK" sz="2000" dirty="0" err="1">
                <a:latin typeface="+mj-lt"/>
              </a:rPr>
              <a:t>itd</a:t>
            </a:r>
            <a:r>
              <a:rPr lang="da-DK" altLang="da-DK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11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Ponovna</a:t>
            </a:r>
            <a:r>
              <a:rPr lang="en-US" dirty="0"/>
              <a:t> </a:t>
            </a:r>
            <a:r>
              <a:rPr lang="en-US" dirty="0" err="1" smtClean="0"/>
              <a:t>uporabnost</a:t>
            </a:r>
            <a:r>
              <a:rPr lang="sl-SI" dirty="0" smtClean="0"/>
              <a:t>- </a:t>
            </a:r>
            <a:r>
              <a:rPr lang="en-US" dirty="0" smtClean="0"/>
              <a:t>Reusable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3153751" cy="354171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3. Prilagodljive licence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36" y="1971413"/>
            <a:ext cx="5905881" cy="4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2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Hungaricana</a:t>
            </a:r>
            <a:r>
              <a:rPr lang="da-DK" dirty="0"/>
              <a:t> – </a:t>
            </a:r>
            <a:r>
              <a:rPr lang="da-DK" dirty="0" err="1"/>
              <a:t>Közgyűjteményi</a:t>
            </a:r>
            <a:r>
              <a:rPr lang="da-DK" dirty="0"/>
              <a:t> </a:t>
            </a:r>
            <a:r>
              <a:rPr lang="da-DK" dirty="0" err="1"/>
              <a:t>Portál</a:t>
            </a:r>
            <a:r>
              <a:rPr lang="da-DK" dirty="0"/>
              <a:t> (</a:t>
            </a:r>
            <a:r>
              <a:rPr lang="da-DK" dirty="0" err="1"/>
              <a:t>Hungaricana</a:t>
            </a:r>
            <a:r>
              <a:rPr lang="da-DK" dirty="0"/>
              <a:t> Public Collections </a:t>
            </a:r>
            <a:r>
              <a:rPr lang="da-DK" dirty="0" smtClean="0"/>
              <a:t>Portal</a:t>
            </a:r>
            <a:endParaRPr lang="sl-SI" dirty="0" smtClean="0"/>
          </a:p>
          <a:p>
            <a:r>
              <a:rPr lang="en-GB" dirty="0"/>
              <a:t>https://zenodo.org/records/5708500</a:t>
            </a:r>
          </a:p>
        </p:txBody>
      </p:sp>
    </p:spTree>
    <p:extLst>
      <p:ext uri="{BB962C8B-B14F-4D97-AF65-F5344CB8AC3E}">
        <p14:creationId xmlns:p14="http://schemas.microsoft.com/office/powerpoint/2010/main" val="305531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Informirano soglasje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572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6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POMEN DMP in upotevanja t.i. „FAIR“ principov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02315"/>
          </a:xfrm>
        </p:spPr>
        <p:txBody>
          <a:bodyPr/>
          <a:lstStyle/>
          <a:p>
            <a:r>
              <a:rPr lang="sl-SI" dirty="0" smtClean="0"/>
              <a:t>Zahteve fincancerjev</a:t>
            </a:r>
          </a:p>
          <a:p>
            <a:r>
              <a:rPr lang="sl-SI" dirty="0" smtClean="0"/>
              <a:t>Prednosti načrtovanja upravljanja s podatki in njihove digitalizacije za same razikovalce, študente itd.</a:t>
            </a:r>
          </a:p>
          <a:p>
            <a:r>
              <a:rPr lang="sl-SI" dirty="0" smtClean="0"/>
              <a:t>Predpogoj analize, uporabe digitaliziranih podatkov</a:t>
            </a:r>
          </a:p>
          <a:p>
            <a:r>
              <a:rPr lang="sl-SI" dirty="0" smtClean="0"/>
              <a:t>Transparentnost raziskav</a:t>
            </a:r>
          </a:p>
          <a:p>
            <a:r>
              <a:rPr lang="sl-SI" dirty="0" smtClean="0"/>
              <a:t>Sodelovanje med razikovalci</a:t>
            </a:r>
          </a:p>
          <a:p>
            <a:r>
              <a:rPr lang="sl-SI" dirty="0" smtClean="0"/>
              <a:t>Podpora trajnostni hrambi podatkov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54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FAIR PRINCIPI- UVOD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58" y="2097088"/>
            <a:ext cx="9905999" cy="4404380"/>
          </a:xfrm>
        </p:spPr>
        <p:txBody>
          <a:bodyPr>
            <a:normAutofit/>
          </a:bodyPr>
          <a:lstStyle/>
          <a:p>
            <a:r>
              <a:rPr lang="en-GB" dirty="0"/>
              <a:t>FAIR </a:t>
            </a:r>
            <a:r>
              <a:rPr lang="en-GB" dirty="0" err="1"/>
              <a:t>načela</a:t>
            </a:r>
            <a:r>
              <a:rPr lang="en-GB" dirty="0"/>
              <a:t> </a:t>
            </a:r>
            <a:r>
              <a:rPr lang="en-GB" dirty="0" err="1"/>
              <a:t>opisujejo</a:t>
            </a:r>
            <a:r>
              <a:rPr lang="en-GB" dirty="0"/>
              <a:t> </a:t>
            </a:r>
            <a:r>
              <a:rPr lang="en-GB" dirty="0" err="1"/>
              <a:t>ukrepe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zagotavljanje</a:t>
            </a:r>
            <a:r>
              <a:rPr lang="en-GB" dirty="0"/>
              <a:t>, da </a:t>
            </a:r>
            <a:r>
              <a:rPr lang="en-GB" dirty="0" err="1"/>
              <a:t>ljudje</a:t>
            </a:r>
            <a:r>
              <a:rPr lang="en-GB" dirty="0"/>
              <a:t> (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sl-SI" dirty="0" smtClean="0"/>
              <a:t>računalniki</a:t>
            </a:r>
            <a:r>
              <a:rPr lang="en-GB" dirty="0" smtClean="0"/>
              <a:t>):</a:t>
            </a:r>
            <a:endParaRPr lang="sl-SI" dirty="0" smtClean="0"/>
          </a:p>
          <a:p>
            <a:pPr lvl="1"/>
            <a:r>
              <a:rPr lang="en-GB" sz="2400" dirty="0" err="1" smtClean="0"/>
              <a:t>lahko</a:t>
            </a:r>
            <a:r>
              <a:rPr lang="en-GB" sz="2400" dirty="0" smtClean="0"/>
              <a:t> </a:t>
            </a:r>
            <a:r>
              <a:rPr lang="en-GB" sz="2400" dirty="0" err="1"/>
              <a:t>ugotovijo</a:t>
            </a:r>
            <a:r>
              <a:rPr lang="en-GB" sz="2400" dirty="0"/>
              <a:t>, da </a:t>
            </a:r>
            <a:r>
              <a:rPr lang="en-GB" sz="2400" dirty="0" err="1"/>
              <a:t>vaše</a:t>
            </a:r>
            <a:r>
              <a:rPr lang="en-GB" sz="2400" dirty="0"/>
              <a:t> </a:t>
            </a:r>
            <a:r>
              <a:rPr lang="en-GB" sz="2400" dirty="0" err="1"/>
              <a:t>raziskave</a:t>
            </a:r>
            <a:r>
              <a:rPr lang="en-GB" sz="2400" dirty="0"/>
              <a:t>/</a:t>
            </a:r>
            <a:r>
              <a:rPr lang="en-GB" sz="2400" dirty="0" err="1"/>
              <a:t>podatki</a:t>
            </a:r>
            <a:r>
              <a:rPr lang="en-GB" sz="2400" dirty="0"/>
              <a:t> </a:t>
            </a:r>
            <a:r>
              <a:rPr lang="en-GB" sz="2400" dirty="0" err="1"/>
              <a:t>obstajajo</a:t>
            </a:r>
            <a:r>
              <a:rPr lang="en-GB" sz="2400" dirty="0"/>
              <a:t> (Najdljivost – </a:t>
            </a:r>
            <a:r>
              <a:rPr lang="en-GB" sz="2400" b="1" dirty="0"/>
              <a:t>Findable</a:t>
            </a:r>
            <a:r>
              <a:rPr lang="en-GB" sz="2400" dirty="0" smtClean="0"/>
              <a:t>)</a:t>
            </a:r>
            <a:endParaRPr lang="sl-SI" sz="2400" dirty="0" smtClean="0"/>
          </a:p>
          <a:p>
            <a:pPr lvl="1"/>
            <a:r>
              <a:rPr lang="en-GB" sz="2400" dirty="0" err="1" smtClean="0"/>
              <a:t>vedo</a:t>
            </a:r>
            <a:r>
              <a:rPr lang="en-GB" sz="2400" dirty="0"/>
              <a:t>, </a:t>
            </a:r>
            <a:r>
              <a:rPr lang="en-GB" sz="2400" dirty="0" err="1"/>
              <a:t>kako</a:t>
            </a:r>
            <a:r>
              <a:rPr lang="en-GB" sz="2400" dirty="0"/>
              <a:t> </a:t>
            </a:r>
            <a:r>
              <a:rPr lang="en-GB" sz="2400" dirty="0" err="1"/>
              <a:t>pridobiti</a:t>
            </a:r>
            <a:r>
              <a:rPr lang="en-GB" sz="2400" dirty="0"/>
              <a:t> </a:t>
            </a:r>
            <a:r>
              <a:rPr lang="en-GB" sz="2400" dirty="0" err="1"/>
              <a:t>dostop</a:t>
            </a:r>
            <a:r>
              <a:rPr lang="en-GB" sz="2400" dirty="0"/>
              <a:t> do </a:t>
            </a:r>
            <a:r>
              <a:rPr lang="en-GB" sz="2400" dirty="0" err="1"/>
              <a:t>vaših</a:t>
            </a:r>
            <a:r>
              <a:rPr lang="en-GB" sz="2400" dirty="0"/>
              <a:t> </a:t>
            </a:r>
            <a:r>
              <a:rPr lang="en-GB" sz="2400" dirty="0" err="1"/>
              <a:t>podatkov</a:t>
            </a:r>
            <a:r>
              <a:rPr lang="en-GB" sz="2400" dirty="0"/>
              <a:t> (</a:t>
            </a:r>
            <a:r>
              <a:rPr lang="en-GB" sz="2400" dirty="0" err="1"/>
              <a:t>Dostopnost</a:t>
            </a:r>
            <a:r>
              <a:rPr lang="en-GB" sz="2400" dirty="0"/>
              <a:t> – </a:t>
            </a:r>
            <a:r>
              <a:rPr lang="en-GB" sz="2400" b="1" dirty="0" smtClean="0"/>
              <a:t>Accessible</a:t>
            </a:r>
            <a:r>
              <a:rPr lang="en-GB" sz="2400" dirty="0" smtClean="0"/>
              <a:t>)</a:t>
            </a:r>
            <a:endParaRPr lang="sl-SI" sz="2400" dirty="0" smtClean="0"/>
          </a:p>
          <a:p>
            <a:pPr lvl="1"/>
            <a:r>
              <a:rPr lang="en-GB" sz="2400" dirty="0" err="1" smtClean="0"/>
              <a:t>lahko</a:t>
            </a:r>
            <a:r>
              <a:rPr lang="en-GB" sz="2400" dirty="0" smtClean="0"/>
              <a:t> </a:t>
            </a:r>
            <a:r>
              <a:rPr lang="en-GB" sz="2400" dirty="0" err="1"/>
              <a:t>odprejo</a:t>
            </a:r>
            <a:r>
              <a:rPr lang="en-GB" sz="2400" dirty="0"/>
              <a:t> </a:t>
            </a:r>
            <a:r>
              <a:rPr lang="en-GB" sz="2400" dirty="0" err="1"/>
              <a:t>vaše</a:t>
            </a:r>
            <a:r>
              <a:rPr lang="en-GB" sz="2400" dirty="0"/>
              <a:t> </a:t>
            </a:r>
            <a:r>
              <a:rPr lang="en-GB" sz="2400" dirty="0" err="1"/>
              <a:t>podatke</a:t>
            </a:r>
            <a:r>
              <a:rPr lang="en-GB" sz="2400" dirty="0"/>
              <a:t> in z </a:t>
            </a:r>
            <a:r>
              <a:rPr lang="en-GB" sz="2400" dirty="0" err="1"/>
              <a:t>njimi</a:t>
            </a:r>
            <a:r>
              <a:rPr lang="en-GB" sz="2400" dirty="0"/>
              <a:t> </a:t>
            </a:r>
            <a:r>
              <a:rPr lang="en-GB" sz="2400" dirty="0" err="1"/>
              <a:t>delajo</a:t>
            </a:r>
            <a:r>
              <a:rPr lang="en-GB" sz="2400" dirty="0"/>
              <a:t> (</a:t>
            </a:r>
            <a:r>
              <a:rPr lang="en-GB" sz="2400" dirty="0" err="1"/>
              <a:t>Interoperabilnost</a:t>
            </a:r>
            <a:r>
              <a:rPr lang="en-GB" sz="2400" dirty="0"/>
              <a:t> – </a:t>
            </a:r>
            <a:r>
              <a:rPr lang="en-GB" sz="2400" b="1" dirty="0" smtClean="0"/>
              <a:t>Interoperable</a:t>
            </a:r>
            <a:r>
              <a:rPr lang="en-GB" sz="2400" dirty="0" smtClean="0"/>
              <a:t>)</a:t>
            </a:r>
            <a:endParaRPr lang="sl-SI" sz="2400" dirty="0" smtClean="0"/>
          </a:p>
          <a:p>
            <a:pPr lvl="1"/>
            <a:r>
              <a:rPr lang="en-GB" sz="2400" dirty="0" err="1" smtClean="0"/>
              <a:t>razumejo</a:t>
            </a:r>
            <a:r>
              <a:rPr lang="en-GB" sz="2400" dirty="0"/>
              <a:t>, </a:t>
            </a:r>
            <a:r>
              <a:rPr lang="en-GB" sz="2400" dirty="0" err="1"/>
              <a:t>kako</a:t>
            </a:r>
            <a:r>
              <a:rPr lang="en-GB" sz="2400" dirty="0"/>
              <a:t> so </a:t>
            </a:r>
            <a:r>
              <a:rPr lang="en-GB" sz="2400" dirty="0" err="1"/>
              <a:t>bili</a:t>
            </a:r>
            <a:r>
              <a:rPr lang="en-GB" sz="2400" dirty="0"/>
              <a:t> </a:t>
            </a:r>
            <a:r>
              <a:rPr lang="en-GB" sz="2400" dirty="0" err="1"/>
              <a:t>podatki</a:t>
            </a:r>
            <a:r>
              <a:rPr lang="en-GB" sz="2400" dirty="0"/>
              <a:t> </a:t>
            </a:r>
            <a:r>
              <a:rPr lang="en-GB" sz="2400" dirty="0" err="1"/>
              <a:t>ustvarjeni</a:t>
            </a:r>
            <a:r>
              <a:rPr lang="en-GB" sz="2400" dirty="0"/>
              <a:t>, in </a:t>
            </a:r>
            <a:r>
              <a:rPr lang="en-GB" sz="2400" dirty="0" err="1"/>
              <a:t>jih</a:t>
            </a:r>
            <a:r>
              <a:rPr lang="en-GB" sz="2400" dirty="0"/>
              <a:t> </a:t>
            </a:r>
            <a:r>
              <a:rPr lang="en-GB" sz="2400" dirty="0" err="1"/>
              <a:t>lahko</a:t>
            </a:r>
            <a:r>
              <a:rPr lang="en-GB" sz="2400" dirty="0"/>
              <a:t> </a:t>
            </a:r>
            <a:r>
              <a:rPr lang="en-GB" sz="2400" dirty="0" err="1"/>
              <a:t>ponovno</a:t>
            </a:r>
            <a:r>
              <a:rPr lang="en-GB" sz="2400" dirty="0"/>
              <a:t> </a:t>
            </a:r>
            <a:r>
              <a:rPr lang="en-GB" sz="2400" dirty="0" err="1"/>
              <a:t>uporabijo</a:t>
            </a:r>
            <a:r>
              <a:rPr lang="en-GB" sz="2400" dirty="0"/>
              <a:t> (</a:t>
            </a:r>
            <a:r>
              <a:rPr lang="en-GB" sz="2400" dirty="0" err="1"/>
              <a:t>Ponovna</a:t>
            </a:r>
            <a:r>
              <a:rPr lang="en-GB" sz="2400" dirty="0"/>
              <a:t> </a:t>
            </a:r>
            <a:r>
              <a:rPr lang="en-GB" sz="2400" dirty="0" err="1"/>
              <a:t>uporabnost</a:t>
            </a:r>
            <a:r>
              <a:rPr lang="en-GB" sz="2400" dirty="0"/>
              <a:t> – </a:t>
            </a:r>
            <a:r>
              <a:rPr lang="en-GB" sz="2400" b="1" dirty="0"/>
              <a:t>Reusable</a:t>
            </a:r>
            <a:r>
              <a:rPr lang="en-GB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4029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Najdljivost – </a:t>
            </a:r>
            <a:r>
              <a:rPr lang="en-GB" b="1" dirty="0"/>
              <a:t>Findable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z="3200" b="1" dirty="0"/>
              <a:t>Kaj </a:t>
            </a:r>
            <a:r>
              <a:rPr lang="da-DK" sz="3200" b="1" dirty="0" err="1"/>
              <a:t>predvsem</a:t>
            </a:r>
            <a:r>
              <a:rPr lang="da-DK" sz="3200" b="1" dirty="0"/>
              <a:t> </a:t>
            </a:r>
            <a:r>
              <a:rPr lang="da-DK" sz="3200" b="1" dirty="0" err="1"/>
              <a:t>omogoča</a:t>
            </a:r>
            <a:r>
              <a:rPr lang="da-DK" sz="3200" b="1" dirty="0"/>
              <a:t> </a:t>
            </a:r>
            <a:r>
              <a:rPr lang="da-DK" sz="3200" b="1" dirty="0" err="1"/>
              <a:t>najdljivost</a:t>
            </a:r>
            <a:r>
              <a:rPr lang="da-DK" sz="3200" b="1" dirty="0"/>
              <a:t>?</a:t>
            </a:r>
            <a:endParaRPr lang="da-DK" sz="3200" dirty="0"/>
          </a:p>
          <a:p>
            <a:pPr marL="971550" lvl="1" indent="-514350">
              <a:buFont typeface="+mj-lt"/>
              <a:buAutoNum type="arabicPeriod"/>
            </a:pPr>
            <a:r>
              <a:rPr lang="da-DK" sz="3200" dirty="0"/>
              <a:t>Uporaba </a:t>
            </a:r>
            <a:r>
              <a:rPr lang="da-DK" sz="3200" dirty="0" err="1"/>
              <a:t>unikatnih</a:t>
            </a:r>
            <a:r>
              <a:rPr lang="da-DK" sz="3200" dirty="0"/>
              <a:t> </a:t>
            </a:r>
            <a:r>
              <a:rPr lang="da-DK" sz="3200" dirty="0" err="1"/>
              <a:t>identifikatorjev</a:t>
            </a:r>
            <a:r>
              <a:rPr lang="da-DK" sz="3200" dirty="0"/>
              <a:t> (</a:t>
            </a:r>
            <a:r>
              <a:rPr lang="da-DK" sz="3200" dirty="0" err="1"/>
              <a:t>npr</a:t>
            </a:r>
            <a:r>
              <a:rPr lang="da-DK" sz="3200" dirty="0"/>
              <a:t>. DOI).</a:t>
            </a:r>
          </a:p>
          <a:p>
            <a:pPr marL="971550" lvl="1" indent="-514350">
              <a:buFont typeface="+mj-lt"/>
              <a:buAutoNum type="arabicPeriod"/>
            </a:pPr>
            <a:r>
              <a:rPr lang="da-DK" sz="3200" dirty="0" err="1"/>
              <a:t>Dobro</a:t>
            </a:r>
            <a:r>
              <a:rPr lang="da-DK" sz="3200" dirty="0"/>
              <a:t> </a:t>
            </a:r>
            <a:r>
              <a:rPr lang="da-DK" sz="3200" dirty="0" err="1"/>
              <a:t>strukturirani</a:t>
            </a:r>
            <a:r>
              <a:rPr lang="da-DK" sz="3200" dirty="0"/>
              <a:t> in </a:t>
            </a:r>
            <a:r>
              <a:rPr lang="da-DK" sz="3200" dirty="0" err="1"/>
              <a:t>opisani</a:t>
            </a:r>
            <a:r>
              <a:rPr lang="da-DK" sz="3200" dirty="0"/>
              <a:t> </a:t>
            </a:r>
            <a:r>
              <a:rPr lang="da-DK" sz="3200" b="1" u="wavy" dirty="0" err="1"/>
              <a:t>metapodatki</a:t>
            </a:r>
            <a:r>
              <a:rPr lang="da-DK" sz="32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Najdljivost – </a:t>
            </a:r>
            <a:r>
              <a:rPr lang="en-GB" b="1" dirty="0"/>
              <a:t>Findable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sz="3200" u="sng" dirty="0" err="1" smtClean="0"/>
              <a:t>Unikatni</a:t>
            </a:r>
            <a:r>
              <a:rPr lang="da-DK" sz="3200" u="sng" dirty="0" smtClean="0"/>
              <a:t> </a:t>
            </a:r>
            <a:r>
              <a:rPr lang="da-DK" sz="3200" u="sng" dirty="0" err="1" smtClean="0"/>
              <a:t>identifikator</a:t>
            </a:r>
            <a:r>
              <a:rPr lang="da-DK" sz="3200" u="sng" dirty="0" smtClean="0"/>
              <a:t> </a:t>
            </a:r>
            <a:endParaRPr lang="sl-SI" sz="3200" u="sng" dirty="0" smtClean="0"/>
          </a:p>
          <a:p>
            <a:pPr lvl="1"/>
            <a:r>
              <a:rPr lang="da-DK" sz="2400" dirty="0" err="1" smtClean="0"/>
              <a:t>nedvoumna</a:t>
            </a:r>
            <a:r>
              <a:rPr lang="da-DK" sz="2400" dirty="0" smtClean="0"/>
              <a:t> </a:t>
            </a:r>
            <a:r>
              <a:rPr lang="da-DK" sz="2400" dirty="0" err="1"/>
              <a:t>oznaka</a:t>
            </a:r>
            <a:r>
              <a:rPr lang="da-DK" sz="2400" dirty="0"/>
              <a:t>, </a:t>
            </a:r>
            <a:r>
              <a:rPr lang="da-DK" sz="2400" dirty="0" err="1"/>
              <a:t>ki</a:t>
            </a:r>
            <a:r>
              <a:rPr lang="da-DK" sz="2400" dirty="0"/>
              <a:t> </a:t>
            </a:r>
            <a:r>
              <a:rPr lang="da-DK" sz="2400" dirty="0" err="1"/>
              <a:t>je</a:t>
            </a:r>
            <a:r>
              <a:rPr lang="da-DK" sz="2400" dirty="0"/>
              <a:t> </a:t>
            </a:r>
            <a:r>
              <a:rPr lang="da-DK" sz="2400" dirty="0" err="1"/>
              <a:t>dodeljena</a:t>
            </a:r>
            <a:r>
              <a:rPr lang="da-DK" sz="2400" dirty="0"/>
              <a:t> </a:t>
            </a:r>
            <a:r>
              <a:rPr lang="da-DK" sz="2400" dirty="0" err="1"/>
              <a:t>posameznemu</a:t>
            </a:r>
            <a:r>
              <a:rPr lang="da-DK" sz="2400" dirty="0"/>
              <a:t> </a:t>
            </a:r>
            <a:r>
              <a:rPr lang="da-DK" sz="2400" dirty="0" err="1"/>
              <a:t>objektu</a:t>
            </a:r>
            <a:r>
              <a:rPr lang="da-DK" sz="2400" dirty="0"/>
              <a:t>, </a:t>
            </a:r>
            <a:r>
              <a:rPr lang="da-DK" sz="2400" dirty="0" err="1"/>
              <a:t>subjektu</a:t>
            </a:r>
            <a:r>
              <a:rPr lang="da-DK" sz="2400" dirty="0"/>
              <a:t> </a:t>
            </a:r>
            <a:r>
              <a:rPr lang="da-DK" sz="2400" dirty="0" err="1"/>
              <a:t>ali</a:t>
            </a:r>
            <a:r>
              <a:rPr lang="da-DK" sz="2400" dirty="0"/>
              <a:t> </a:t>
            </a:r>
            <a:r>
              <a:rPr lang="da-DK" sz="2400" dirty="0" err="1"/>
              <a:t>podatkovnemu</a:t>
            </a:r>
            <a:r>
              <a:rPr lang="da-DK" sz="2400" dirty="0"/>
              <a:t> </a:t>
            </a:r>
            <a:r>
              <a:rPr lang="da-DK" sz="2400" dirty="0" err="1"/>
              <a:t>zapisu</a:t>
            </a:r>
            <a:r>
              <a:rPr lang="da-DK" sz="2400" dirty="0"/>
              <a:t> za </a:t>
            </a:r>
            <a:r>
              <a:rPr lang="da-DK" sz="2400" dirty="0" err="1"/>
              <a:t>jasno</a:t>
            </a:r>
            <a:r>
              <a:rPr lang="da-DK" sz="2400" dirty="0"/>
              <a:t> in </a:t>
            </a:r>
            <a:r>
              <a:rPr lang="da-DK" sz="2400" dirty="0" err="1"/>
              <a:t>enoznačno</a:t>
            </a:r>
            <a:r>
              <a:rPr lang="da-DK" sz="2400" dirty="0"/>
              <a:t> </a:t>
            </a:r>
            <a:r>
              <a:rPr lang="da-DK" sz="2400" dirty="0" err="1"/>
              <a:t>identifikacijo</a:t>
            </a:r>
            <a:r>
              <a:rPr lang="da-DK" sz="2400" dirty="0"/>
              <a:t> </a:t>
            </a:r>
            <a:r>
              <a:rPr lang="da-DK" sz="2400" dirty="0" err="1"/>
              <a:t>znotraj</a:t>
            </a:r>
            <a:r>
              <a:rPr lang="da-DK" sz="2400" dirty="0"/>
              <a:t> </a:t>
            </a:r>
            <a:r>
              <a:rPr lang="da-DK" sz="2400" dirty="0" err="1"/>
              <a:t>določenega</a:t>
            </a:r>
            <a:r>
              <a:rPr lang="da-DK" sz="2400" dirty="0"/>
              <a:t> sistema </a:t>
            </a:r>
            <a:r>
              <a:rPr lang="da-DK" sz="2400" dirty="0" err="1"/>
              <a:t>ali</a:t>
            </a:r>
            <a:r>
              <a:rPr lang="da-DK" sz="2400" dirty="0"/>
              <a:t> </a:t>
            </a:r>
            <a:r>
              <a:rPr lang="da-DK" sz="2400" dirty="0" err="1"/>
              <a:t>konteksta</a:t>
            </a:r>
            <a:r>
              <a:rPr lang="da-DK" sz="2400" dirty="0"/>
              <a:t>.</a:t>
            </a:r>
          </a:p>
          <a:p>
            <a:endParaRPr lang="sl-SI" sz="3200" u="sng" dirty="0" smtClean="0"/>
          </a:p>
          <a:p>
            <a:endParaRPr lang="da-DK" sz="3200" u="sng" dirty="0"/>
          </a:p>
          <a:p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40154" y="4211273"/>
            <a:ext cx="679508" cy="62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37108" y="4748169"/>
            <a:ext cx="2642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Ključne značilnosti:</a:t>
            </a:r>
          </a:p>
          <a:p>
            <a:r>
              <a:rPr lang="sl-SI" dirty="0" smtClean="0"/>
              <a:t>Unikatnost,</a:t>
            </a:r>
          </a:p>
          <a:p>
            <a:r>
              <a:rPr lang="sl-SI" dirty="0" smtClean="0"/>
              <a:t>Nedoumnost</a:t>
            </a:r>
          </a:p>
          <a:p>
            <a:r>
              <a:rPr lang="sl-SI" dirty="0" smtClean="0"/>
              <a:t>Povezljivost</a:t>
            </a:r>
          </a:p>
          <a:p>
            <a:r>
              <a:rPr lang="sl-SI" dirty="0" smtClean="0"/>
              <a:t>Trajnost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97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Najdljivost – </a:t>
            </a:r>
            <a:r>
              <a:rPr lang="en-GB" b="1" dirty="0"/>
              <a:t>Findable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733574"/>
          </a:xfrm>
        </p:spPr>
        <p:txBody>
          <a:bodyPr>
            <a:normAutofit lnSpcReduction="10000"/>
          </a:bodyPr>
          <a:lstStyle/>
          <a:p>
            <a:r>
              <a:rPr lang="sl-SI" b="1" dirty="0" smtClean="0"/>
              <a:t>Primer Unikatnega Indetifikatorja: </a:t>
            </a:r>
            <a:r>
              <a:rPr lang="da-DK" b="1" dirty="0" smtClean="0"/>
              <a:t>DOI</a:t>
            </a:r>
            <a:r>
              <a:rPr lang="da-DK" dirty="0" smtClean="0"/>
              <a:t> </a:t>
            </a:r>
            <a:r>
              <a:rPr lang="da-DK" dirty="0"/>
              <a:t>(Digital Object </a:t>
            </a:r>
            <a:r>
              <a:rPr lang="da-DK" dirty="0" err="1"/>
              <a:t>Identifier</a:t>
            </a:r>
            <a:r>
              <a:rPr lang="da-DK" dirty="0"/>
              <a:t>)</a:t>
            </a:r>
            <a:endParaRPr lang="sl-SI" b="1" u="wavy" dirty="0" smtClean="0"/>
          </a:p>
          <a:p>
            <a:pPr marL="0" indent="0">
              <a:buNone/>
            </a:pPr>
            <a:r>
              <a:rPr lang="da-DK" b="1" u="wavy" dirty="0" err="1" smtClean="0"/>
              <a:t>trajne</a:t>
            </a:r>
            <a:r>
              <a:rPr lang="da-DK" dirty="0" smtClean="0"/>
              <a:t> </a:t>
            </a:r>
            <a:r>
              <a:rPr lang="da-DK" dirty="0"/>
              <a:t>in </a:t>
            </a:r>
            <a:r>
              <a:rPr lang="da-DK" b="1" u="wavy" dirty="0" err="1"/>
              <a:t>edinstvene</a:t>
            </a:r>
            <a:r>
              <a:rPr lang="da-DK" dirty="0"/>
              <a:t> </a:t>
            </a:r>
            <a:r>
              <a:rPr lang="da-DK" dirty="0" err="1"/>
              <a:t>oznake</a:t>
            </a:r>
            <a:r>
              <a:rPr lang="da-DK" dirty="0"/>
              <a:t>, </a:t>
            </a:r>
            <a:r>
              <a:rPr lang="da-DK" dirty="0" err="1"/>
              <a:t>ki</a:t>
            </a:r>
            <a:r>
              <a:rPr lang="da-DK" dirty="0"/>
              <a:t> se </a:t>
            </a:r>
            <a:r>
              <a:rPr lang="da-DK" dirty="0" err="1"/>
              <a:t>uporabljajo</a:t>
            </a:r>
            <a:r>
              <a:rPr lang="da-DK" dirty="0"/>
              <a:t> za </a:t>
            </a:r>
            <a:r>
              <a:rPr lang="da-DK" dirty="0" err="1"/>
              <a:t>identifikacijo</a:t>
            </a:r>
            <a:r>
              <a:rPr lang="da-DK" dirty="0"/>
              <a:t> </a:t>
            </a:r>
            <a:r>
              <a:rPr lang="da-DK" dirty="0" err="1"/>
              <a:t>digitalnih</a:t>
            </a:r>
            <a:r>
              <a:rPr lang="da-DK" dirty="0"/>
              <a:t> </a:t>
            </a:r>
            <a:r>
              <a:rPr lang="da-DK" dirty="0" err="1" smtClean="0"/>
              <a:t>vsebin</a:t>
            </a:r>
            <a:r>
              <a:rPr lang="sl-SI" dirty="0" smtClean="0"/>
              <a:t>:</a:t>
            </a:r>
          </a:p>
          <a:p>
            <a:pPr lvl="1"/>
            <a:r>
              <a:rPr lang="da-DK" dirty="0" err="1" smtClean="0"/>
              <a:t>stabilen</a:t>
            </a:r>
            <a:r>
              <a:rPr lang="da-DK" dirty="0" smtClean="0"/>
              <a:t> </a:t>
            </a:r>
            <a:r>
              <a:rPr lang="da-DK" dirty="0" err="1"/>
              <a:t>tudi</a:t>
            </a:r>
            <a:r>
              <a:rPr lang="da-DK" dirty="0"/>
              <a:t>, </a:t>
            </a:r>
            <a:r>
              <a:rPr lang="da-DK" dirty="0" err="1"/>
              <a:t>če</a:t>
            </a:r>
            <a:r>
              <a:rPr lang="da-DK" dirty="0"/>
              <a:t> se URL </a:t>
            </a:r>
            <a:r>
              <a:rPr lang="da-DK" dirty="0" err="1"/>
              <a:t>naslova</a:t>
            </a:r>
            <a:r>
              <a:rPr lang="da-DK" dirty="0"/>
              <a:t> </a:t>
            </a:r>
            <a:r>
              <a:rPr lang="da-DK" dirty="0" err="1"/>
              <a:t>dokumenta</a:t>
            </a:r>
            <a:r>
              <a:rPr lang="da-DK" dirty="0"/>
              <a:t> </a:t>
            </a:r>
            <a:r>
              <a:rPr lang="da-DK" dirty="0" err="1"/>
              <a:t>spremeni</a:t>
            </a:r>
            <a:r>
              <a:rPr lang="da-DK" dirty="0"/>
              <a:t>.</a:t>
            </a:r>
          </a:p>
          <a:p>
            <a:pPr lvl="1"/>
            <a:r>
              <a:rPr lang="da-DK" dirty="0" err="1" smtClean="0"/>
              <a:t>označuje</a:t>
            </a:r>
            <a:r>
              <a:rPr lang="da-DK" dirty="0" smtClean="0"/>
              <a:t> </a:t>
            </a:r>
            <a:r>
              <a:rPr lang="da-DK" dirty="0"/>
              <a:t>le en </a:t>
            </a:r>
            <a:r>
              <a:rPr lang="da-DK" dirty="0" err="1"/>
              <a:t>specifičen</a:t>
            </a:r>
            <a:r>
              <a:rPr lang="da-DK" dirty="0"/>
              <a:t> </a:t>
            </a:r>
            <a:r>
              <a:rPr lang="da-DK" dirty="0" err="1" smtClean="0"/>
              <a:t>objek</a:t>
            </a:r>
            <a:r>
              <a:rPr lang="sl-SI" dirty="0" smtClean="0"/>
              <a:t>t</a:t>
            </a:r>
          </a:p>
          <a:p>
            <a:pPr lvl="1"/>
            <a:r>
              <a:rPr lang="da-DK" dirty="0" err="1" smtClean="0"/>
              <a:t>omogoča</a:t>
            </a:r>
            <a:r>
              <a:rPr lang="da-DK" dirty="0" smtClean="0"/>
              <a:t> </a:t>
            </a:r>
            <a:r>
              <a:rPr lang="da-DK" dirty="0" err="1"/>
              <a:t>raziskovalcem</a:t>
            </a:r>
            <a:r>
              <a:rPr lang="da-DK" dirty="0"/>
              <a:t>, da </a:t>
            </a:r>
            <a:r>
              <a:rPr lang="da-DK" dirty="0" err="1"/>
              <a:t>hitro</a:t>
            </a:r>
            <a:r>
              <a:rPr lang="da-DK" dirty="0"/>
              <a:t> </a:t>
            </a:r>
            <a:r>
              <a:rPr lang="da-DK" dirty="0" err="1"/>
              <a:t>najdejo</a:t>
            </a:r>
            <a:r>
              <a:rPr lang="da-DK" dirty="0"/>
              <a:t> </a:t>
            </a:r>
            <a:r>
              <a:rPr lang="da-DK" dirty="0" err="1"/>
              <a:t>avtorja</a:t>
            </a:r>
            <a:r>
              <a:rPr lang="da-DK" dirty="0"/>
              <a:t>, vir in </a:t>
            </a:r>
            <a:r>
              <a:rPr lang="da-DK" dirty="0" err="1"/>
              <a:t>osnovne</a:t>
            </a:r>
            <a:r>
              <a:rPr lang="da-DK" dirty="0"/>
              <a:t> </a:t>
            </a:r>
            <a:r>
              <a:rPr lang="da-DK" dirty="0" err="1"/>
              <a:t>informacije</a:t>
            </a:r>
            <a:r>
              <a:rPr lang="da-DK" dirty="0"/>
              <a:t> o </a:t>
            </a:r>
            <a:r>
              <a:rPr lang="da-DK" dirty="0" err="1"/>
              <a:t>dokumentu</a:t>
            </a:r>
            <a:r>
              <a:rPr lang="da-DK" dirty="0"/>
              <a:t> </a:t>
            </a:r>
            <a:r>
              <a:rPr lang="da-DK" dirty="0" err="1"/>
              <a:t>ali</a:t>
            </a:r>
            <a:r>
              <a:rPr lang="da-DK" dirty="0"/>
              <a:t> </a:t>
            </a:r>
            <a:r>
              <a:rPr lang="da-DK" dirty="0" err="1"/>
              <a:t>podatkih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94202" y="4815281"/>
            <a:ext cx="2130804" cy="107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5006" y="5554910"/>
            <a:ext cx="314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Kako bi DOI uporabili v zgodovinopisju?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012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Najdljivost – </a:t>
            </a:r>
            <a:r>
              <a:rPr lang="en-GB" b="1" dirty="0"/>
              <a:t>Findable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2. Kaj so METAPODATKI?</a:t>
            </a:r>
          </a:p>
          <a:p>
            <a:pPr lvl="1"/>
            <a:r>
              <a:rPr lang="da-DK" sz="2800" b="1" u="sng" dirty="0"/>
              <a:t>so </a:t>
            </a:r>
            <a:r>
              <a:rPr lang="da-DK" sz="2800" b="1" u="sng" dirty="0" err="1"/>
              <a:t>podatki</a:t>
            </a:r>
            <a:r>
              <a:rPr lang="da-DK" sz="2800" b="1" u="sng" dirty="0"/>
              <a:t> o </a:t>
            </a:r>
            <a:r>
              <a:rPr lang="da-DK" sz="2800" b="1" u="sng" dirty="0" err="1"/>
              <a:t>podatkih</a:t>
            </a:r>
            <a:r>
              <a:rPr lang="da-DK" sz="2800" b="1" u="sng" dirty="0"/>
              <a:t> </a:t>
            </a:r>
            <a:r>
              <a:rPr lang="da-DK" sz="2800" dirty="0"/>
              <a:t>– </a:t>
            </a:r>
            <a:r>
              <a:rPr lang="da-DK" sz="2800" dirty="0" err="1"/>
              <a:t>strukturirane</a:t>
            </a:r>
            <a:r>
              <a:rPr lang="da-DK" sz="2800" dirty="0"/>
              <a:t> </a:t>
            </a:r>
            <a:r>
              <a:rPr lang="da-DK" sz="2800" dirty="0" err="1"/>
              <a:t>informacije</a:t>
            </a:r>
            <a:r>
              <a:rPr lang="da-DK" sz="2800" dirty="0"/>
              <a:t>, </a:t>
            </a:r>
            <a:r>
              <a:rPr lang="da-DK" sz="2800" dirty="0" err="1"/>
              <a:t>ki</a:t>
            </a:r>
            <a:r>
              <a:rPr lang="da-DK" sz="2800" dirty="0"/>
              <a:t> </a:t>
            </a:r>
            <a:r>
              <a:rPr lang="da-DK" sz="2800" dirty="0" err="1"/>
              <a:t>opisujejo</a:t>
            </a:r>
            <a:r>
              <a:rPr lang="da-DK" sz="2800" dirty="0"/>
              <a:t>, </a:t>
            </a:r>
            <a:r>
              <a:rPr lang="da-DK" sz="2800" dirty="0" err="1"/>
              <a:t>razlagajo</a:t>
            </a:r>
            <a:r>
              <a:rPr lang="da-DK" sz="2800" dirty="0"/>
              <a:t>, </a:t>
            </a:r>
            <a:r>
              <a:rPr lang="da-DK" sz="2800" dirty="0" err="1"/>
              <a:t>locirajo</a:t>
            </a:r>
            <a:r>
              <a:rPr lang="da-DK" sz="2800" dirty="0"/>
              <a:t> </a:t>
            </a:r>
            <a:r>
              <a:rPr lang="da-DK" sz="2800" dirty="0" err="1"/>
              <a:t>ali</a:t>
            </a:r>
            <a:r>
              <a:rPr lang="da-DK" sz="2800" dirty="0"/>
              <a:t> </a:t>
            </a:r>
            <a:r>
              <a:rPr lang="da-DK" sz="2800" dirty="0" err="1"/>
              <a:t>kako</a:t>
            </a:r>
            <a:r>
              <a:rPr lang="da-DK" sz="2800" dirty="0"/>
              <a:t> </a:t>
            </a:r>
            <a:r>
              <a:rPr lang="da-DK" sz="2800" dirty="0" err="1"/>
              <a:t>drugače</a:t>
            </a:r>
            <a:r>
              <a:rPr lang="da-DK" sz="2800" dirty="0"/>
              <a:t> </a:t>
            </a:r>
            <a:r>
              <a:rPr lang="da-DK" sz="2800" dirty="0" err="1"/>
              <a:t>olajšajo</a:t>
            </a:r>
            <a:r>
              <a:rPr lang="da-DK" sz="2800" dirty="0"/>
              <a:t> </a:t>
            </a:r>
            <a:r>
              <a:rPr lang="da-DK" sz="2800" dirty="0" err="1"/>
              <a:t>razumevanje</a:t>
            </a:r>
            <a:r>
              <a:rPr lang="da-DK" sz="2800" dirty="0"/>
              <a:t>, </a:t>
            </a:r>
            <a:r>
              <a:rPr lang="da-DK" sz="2800" dirty="0" err="1"/>
              <a:t>uporabo</a:t>
            </a:r>
            <a:r>
              <a:rPr lang="da-DK" sz="2800" dirty="0"/>
              <a:t> in </a:t>
            </a:r>
            <a:r>
              <a:rPr lang="da-DK" sz="2800" dirty="0" err="1"/>
              <a:t>upravljanje</a:t>
            </a:r>
            <a:r>
              <a:rPr lang="da-DK" sz="2800" dirty="0"/>
              <a:t> </a:t>
            </a:r>
            <a:r>
              <a:rPr lang="da-DK" sz="2800" dirty="0" err="1"/>
              <a:t>podatkovnih</a:t>
            </a:r>
            <a:r>
              <a:rPr lang="da-DK" sz="2800" dirty="0"/>
              <a:t> </a:t>
            </a:r>
            <a:r>
              <a:rPr lang="da-DK" sz="2800" dirty="0" err="1"/>
              <a:t>virov</a:t>
            </a:r>
            <a:r>
              <a:rPr lang="da-DK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638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Najdljivost – </a:t>
            </a:r>
            <a:r>
              <a:rPr lang="en-GB" b="1" dirty="0"/>
              <a:t>Findable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4605047" cy="3541714"/>
          </a:xfrm>
        </p:spPr>
        <p:txBody>
          <a:bodyPr>
            <a:normAutofit/>
          </a:bodyPr>
          <a:lstStyle/>
          <a:p>
            <a:r>
              <a:rPr lang="da-DK" sz="2800" b="1" i="1" dirty="0" err="1"/>
              <a:t>Glavne</a:t>
            </a:r>
            <a:r>
              <a:rPr lang="da-DK" sz="2800" b="1" i="1" dirty="0"/>
              <a:t> </a:t>
            </a:r>
            <a:r>
              <a:rPr lang="da-DK" sz="2800" b="1" i="1" dirty="0" err="1"/>
              <a:t>vrste</a:t>
            </a:r>
            <a:r>
              <a:rPr lang="da-DK" sz="2800" b="1" i="1" dirty="0"/>
              <a:t> </a:t>
            </a:r>
            <a:r>
              <a:rPr lang="da-DK" sz="2800" b="1" i="1" dirty="0" err="1"/>
              <a:t>metapodatkov</a:t>
            </a:r>
            <a:r>
              <a:rPr lang="da-DK" sz="2800" b="1" i="1" dirty="0"/>
              <a:t>:</a:t>
            </a:r>
          </a:p>
          <a:p>
            <a:pPr lvl="1"/>
            <a:r>
              <a:rPr lang="da-DK" sz="2800" dirty="0" err="1"/>
              <a:t>Opisni</a:t>
            </a:r>
            <a:r>
              <a:rPr lang="da-DK" sz="2800" dirty="0"/>
              <a:t> </a:t>
            </a:r>
            <a:r>
              <a:rPr lang="da-DK" sz="2800" dirty="0" err="1" smtClean="0"/>
              <a:t>metapodatki</a:t>
            </a:r>
            <a:endParaRPr lang="sl-SI" sz="2800" dirty="0" smtClean="0"/>
          </a:p>
          <a:p>
            <a:pPr lvl="1"/>
            <a:r>
              <a:rPr lang="da-DK" sz="2800" dirty="0" err="1" smtClean="0"/>
              <a:t>Strukturni</a:t>
            </a:r>
            <a:r>
              <a:rPr lang="da-DK" sz="2800" dirty="0" smtClean="0"/>
              <a:t> </a:t>
            </a:r>
            <a:r>
              <a:rPr lang="da-DK" sz="2800" dirty="0" err="1" smtClean="0"/>
              <a:t>metapodatki</a:t>
            </a:r>
            <a:endParaRPr lang="da-DK" sz="2800" dirty="0"/>
          </a:p>
          <a:p>
            <a:pPr lvl="1"/>
            <a:r>
              <a:rPr lang="da-DK" sz="2800" dirty="0" err="1"/>
              <a:t>Administrativni</a:t>
            </a:r>
            <a:r>
              <a:rPr lang="da-DK" sz="2800" dirty="0"/>
              <a:t> </a:t>
            </a:r>
            <a:r>
              <a:rPr lang="da-DK" sz="2800" dirty="0" err="1" smtClean="0"/>
              <a:t>metapodatki</a:t>
            </a:r>
            <a:endParaRPr lang="da-D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837189"/>
            <a:ext cx="4927495" cy="42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42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866CFD-F94E-4AE5-ACEA-86FEC0F48A1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856</Words>
  <Application>Microsoft Office PowerPoint</Application>
  <PresentationFormat>Widescreen</PresentationFormat>
  <Paragraphs>146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Rockwell</vt:lpstr>
      <vt:lpstr>Tahoma</vt:lpstr>
      <vt:lpstr>Times New Roman</vt:lpstr>
      <vt:lpstr>Trebuchet MS</vt:lpstr>
      <vt:lpstr>Tw Cen MT</vt:lpstr>
      <vt:lpstr>Circuit</vt:lpstr>
      <vt:lpstr>&lt;Uporaba Data Managementa in „FAIR“ PRINCIPOV v zgodovinopisju&gt;</vt:lpstr>
      <vt:lpstr>Načrt dela</vt:lpstr>
      <vt:lpstr>POMEN DMP in upotevanja t.i. „FAIR“ principov</vt:lpstr>
      <vt:lpstr>FAIR PRINCIPI- UVOD</vt:lpstr>
      <vt:lpstr>Najdljivost – Findable</vt:lpstr>
      <vt:lpstr>Najdljivost – Findable</vt:lpstr>
      <vt:lpstr>Najdljivost – Findable</vt:lpstr>
      <vt:lpstr>Najdljivost – Findable</vt:lpstr>
      <vt:lpstr>Najdljivost – Findable</vt:lpstr>
      <vt:lpstr>PowerPoint Presentation</vt:lpstr>
      <vt:lpstr>Dostopnost-Accessible</vt:lpstr>
      <vt:lpstr>Dostopnost-Accessible</vt:lpstr>
      <vt:lpstr>Dostopnost-Accessible</vt:lpstr>
      <vt:lpstr>Dostopnost-Accessible</vt:lpstr>
      <vt:lpstr>interopabilnost- Interoperable</vt:lpstr>
      <vt:lpstr>interopabilnost- Interoperable</vt:lpstr>
      <vt:lpstr>interopabilnost- Interoperable</vt:lpstr>
      <vt:lpstr>interopabilnost- Interoperable</vt:lpstr>
      <vt:lpstr>Ponovna uporabnost- Reusable</vt:lpstr>
      <vt:lpstr>Ponovna uporabnost- Reusable</vt:lpstr>
      <vt:lpstr>Ponovna uporabnost- Reusable</vt:lpstr>
      <vt:lpstr>Vaja 1</vt:lpstr>
      <vt:lpstr>VAJA 2</vt:lpstr>
      <vt:lpstr>VAJA 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2025-01-13T13:11:59Z</dcterms:created>
  <dcterms:modified xsi:type="dcterms:W3CDTF">2025-01-13T15:56:04Z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