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65" r:id="rId13"/>
    <p:sldId id="266" r:id="rId14"/>
    <p:sldId id="270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5B"/>
    <a:srgbClr val="800000"/>
    <a:srgbClr val="F0F0F0"/>
    <a:srgbClr val="001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13698-34FB-D742-873B-D308AF5F28D6}" v="46" dt="2024-10-14T12:52:19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06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4C2547-338D-FA07-0616-61AB20A0BFA0}"/>
              </a:ext>
            </a:extLst>
          </p:cNvPr>
          <p:cNvSpPr/>
          <p:nvPr/>
        </p:nvSpPr>
        <p:spPr>
          <a:xfrm>
            <a:off x="-793" y="0"/>
            <a:ext cx="12194379" cy="687967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computer on a desk&#10;&#10;Description automatically generated">
            <a:extLst>
              <a:ext uri="{FF2B5EF4-FFF2-40B4-BE49-F238E27FC236}">
                <a16:creationId xmlns:a16="http://schemas.microsoft.com/office/drawing/2014/main" id="{DCC97BE6-6407-386C-2098-881E5BE7AC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" t="113" r="-100" b="-265"/>
          <a:stretch/>
        </p:blipFill>
        <p:spPr>
          <a:xfrm>
            <a:off x="5034534" y="0"/>
            <a:ext cx="7174097" cy="687426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2889756-11A9-0078-8F58-55333575F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994" y="1198245"/>
            <a:ext cx="4782080" cy="3342363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9AD1214F-8642-1A33-ADFA-713A9947A1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89" r="-58" b="1493"/>
          <a:stretch/>
        </p:blipFill>
        <p:spPr>
          <a:xfrm>
            <a:off x="11232" y="6170419"/>
            <a:ext cx="12188205" cy="691202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6D75085D-E71D-A8BA-7887-90D18A9296DA}"/>
              </a:ext>
            </a:extLst>
          </p:cNvPr>
          <p:cNvSpPr txBox="1"/>
          <p:nvPr/>
        </p:nvSpPr>
        <p:spPr>
          <a:xfrm>
            <a:off x="794979" y="4770965"/>
            <a:ext cx="770297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40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Animacija, pripovedovanje zgodb, mini igre</a:t>
            </a:r>
            <a:endParaRPr lang="en-US" sz="40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21F800E-9D07-F670-E88A-DF0349AC3438}"/>
              </a:ext>
            </a:extLst>
          </p:cNvPr>
          <p:cNvSpPr/>
          <p:nvPr/>
        </p:nvSpPr>
        <p:spPr>
          <a:xfrm>
            <a:off x="9816614" y="4416287"/>
            <a:ext cx="2214921" cy="1678117"/>
          </a:xfrm>
          <a:custGeom>
            <a:avLst/>
            <a:gdLst/>
            <a:ahLst/>
            <a:cxnLst/>
            <a:rect l="l" t="t" r="r" b="b"/>
            <a:pathLst>
              <a:path w="4823997" h="3654863">
                <a:moveTo>
                  <a:pt x="0" y="0"/>
                </a:moveTo>
                <a:lnTo>
                  <a:pt x="4823997" y="0"/>
                </a:lnTo>
                <a:lnTo>
                  <a:pt x="4823997" y="3654862"/>
                </a:lnTo>
                <a:lnTo>
                  <a:pt x="0" y="36548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8DF41-862E-9E7F-430F-283518FA9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C1CC3D-A5C6-0A4C-736C-912E31460530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09462FE-DD31-17FF-8B33-7239D39F2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BC02E0-298C-7784-80DC-ADEEA0277FEB}"/>
              </a:ext>
            </a:extLst>
          </p:cNvPr>
          <p:cNvSpPr txBox="1"/>
          <p:nvPr/>
        </p:nvSpPr>
        <p:spPr>
          <a:xfrm>
            <a:off x="949439" y="794801"/>
            <a:ext cx="69507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PREMIKANJE LIKA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8715BD3F-1680-6381-D06F-7FE4F62848D5}"/>
              </a:ext>
            </a:extLst>
          </p:cNvPr>
          <p:cNvSpPr/>
          <p:nvPr/>
        </p:nvSpPr>
        <p:spPr>
          <a:xfrm>
            <a:off x="0" y="0"/>
            <a:ext cx="842000" cy="801951"/>
          </a:xfrm>
          <a:custGeom>
            <a:avLst/>
            <a:gdLst/>
            <a:ahLst/>
            <a:cxnLst/>
            <a:rect l="l" t="t" r="r" b="b"/>
            <a:pathLst>
              <a:path w="1583396" h="1508084">
                <a:moveTo>
                  <a:pt x="0" y="0"/>
                </a:moveTo>
                <a:lnTo>
                  <a:pt x="1583396" y="0"/>
                </a:lnTo>
                <a:lnTo>
                  <a:pt x="1583396" y="1508084"/>
                </a:lnTo>
                <a:lnTo>
                  <a:pt x="0" y="150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828" t="-7237" r="-125551" b="-99103"/>
            </a:stretch>
          </a:blipFill>
        </p:spPr>
        <p:txBody>
          <a:bodyPr/>
          <a:lstStyle/>
          <a:p>
            <a:endParaRPr lang="en-SI"/>
          </a:p>
        </p:txBody>
      </p:sp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A49A22F8-DDD9-1347-AE4D-1E3451179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0" y="1830507"/>
            <a:ext cx="9011172" cy="33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2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4A6CE-1874-35CD-AD77-D057E6A56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9481A8-36A4-2E75-1665-3B0FA59D91AA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3EB89C-B7A0-C2C7-EE2F-01E72A152B6F}"/>
              </a:ext>
            </a:extLst>
          </p:cNvPr>
          <p:cNvSpPr txBox="1"/>
          <p:nvPr/>
        </p:nvSpPr>
        <p:spPr>
          <a:xfrm>
            <a:off x="626710" y="1751504"/>
            <a:ext cx="9875442" cy="44564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KONCEPT: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Lik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ves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čas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preverja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ali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se je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nekaj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zgodilo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Zelo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pogosto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uporabljen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koncept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v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Scratchu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Določiti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moramo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: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KAJ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preverja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-&gt;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pogojni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stavek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ODZIV,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kaj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se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bo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zgodilo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ko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bo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pogoj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izpolnjen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DE8A4808-B0EA-6FE3-C2B6-942A065BD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1BE9AD-7517-A9F2-4CB0-86578EC3885C}"/>
              </a:ext>
            </a:extLst>
          </p:cNvPr>
          <p:cNvSpPr txBox="1"/>
          <p:nvPr/>
        </p:nvSpPr>
        <p:spPr>
          <a:xfrm>
            <a:off x="949439" y="794801"/>
            <a:ext cx="69507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POBIRANJE ELEMENTOV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0DECBA4D-945A-1F34-C99F-12A2E3B6864F}"/>
              </a:ext>
            </a:extLst>
          </p:cNvPr>
          <p:cNvSpPr/>
          <p:nvPr/>
        </p:nvSpPr>
        <p:spPr>
          <a:xfrm>
            <a:off x="0" y="0"/>
            <a:ext cx="842000" cy="801951"/>
          </a:xfrm>
          <a:custGeom>
            <a:avLst/>
            <a:gdLst/>
            <a:ahLst/>
            <a:cxnLst/>
            <a:rect l="l" t="t" r="r" b="b"/>
            <a:pathLst>
              <a:path w="1583396" h="1508084">
                <a:moveTo>
                  <a:pt x="0" y="0"/>
                </a:moveTo>
                <a:lnTo>
                  <a:pt x="1583396" y="0"/>
                </a:lnTo>
                <a:lnTo>
                  <a:pt x="1583396" y="1508084"/>
                </a:lnTo>
                <a:lnTo>
                  <a:pt x="0" y="150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828" t="-7237" r="-125551" b="-99103"/>
            </a:stretch>
          </a:blipFill>
        </p:spPr>
        <p:txBody>
          <a:bodyPr/>
          <a:lstStyle/>
          <a:p>
            <a:endParaRPr lang="en-SI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E2D9203-7EA9-2E17-F171-978B08B01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704" y="2815322"/>
            <a:ext cx="30988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37607-EBCC-33AD-A11F-8B3861CE3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7E41B3-D8E4-A09A-4989-7B274860F56B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CF8E2-C83E-C8AD-7425-2708E94BC741}"/>
              </a:ext>
            </a:extLst>
          </p:cNvPr>
          <p:cNvSpPr txBox="1"/>
          <p:nvPr/>
        </p:nvSpPr>
        <p:spPr>
          <a:xfrm>
            <a:off x="626710" y="1549786"/>
            <a:ext cx="987544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Začetno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pozicijo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nastavimo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z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delčkom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pojdi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x: [] y: [].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Gibanje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premikanje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pa z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delčkom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drsi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[]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sekund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do x: [] y: []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Koordinatni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v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programu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Scratch:</a:t>
            </a:r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0A1347DC-0004-6379-46BB-0F1EA1C4D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39CB90-CCDE-EF12-4589-A6C0F4E8C530}"/>
              </a:ext>
            </a:extLst>
          </p:cNvPr>
          <p:cNvSpPr txBox="1"/>
          <p:nvPr/>
        </p:nvSpPr>
        <p:spPr>
          <a:xfrm>
            <a:off x="949439" y="700665"/>
            <a:ext cx="69507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PREPROSTA ANIMACIJA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36E89BE1-D5F0-FF84-9C27-AEA67971251E}"/>
              </a:ext>
            </a:extLst>
          </p:cNvPr>
          <p:cNvSpPr/>
          <p:nvPr/>
        </p:nvSpPr>
        <p:spPr>
          <a:xfrm>
            <a:off x="0" y="0"/>
            <a:ext cx="842000" cy="801951"/>
          </a:xfrm>
          <a:custGeom>
            <a:avLst/>
            <a:gdLst/>
            <a:ahLst/>
            <a:cxnLst/>
            <a:rect l="l" t="t" r="r" b="b"/>
            <a:pathLst>
              <a:path w="1583396" h="1508084">
                <a:moveTo>
                  <a:pt x="0" y="0"/>
                </a:moveTo>
                <a:lnTo>
                  <a:pt x="1583396" y="0"/>
                </a:lnTo>
                <a:lnTo>
                  <a:pt x="1583396" y="1508084"/>
                </a:lnTo>
                <a:lnTo>
                  <a:pt x="0" y="150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828" t="-7237" r="-125551" b="-99103"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C8EF6F-B460-970B-0E8C-505344305BA7}"/>
              </a:ext>
            </a:extLst>
          </p:cNvPr>
          <p:cNvSpPr txBox="1"/>
          <p:nvPr/>
        </p:nvSpPr>
        <p:spPr>
          <a:xfrm>
            <a:off x="6418297" y="3376975"/>
            <a:ext cx="469242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pokaži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skrij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nadziramo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vidnost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figure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odru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 POMNI!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Vrednost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ohrani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tudi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ko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ponovno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zaženemo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program.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POMEMBNO!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Premisliti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moramo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kakšno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je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začetno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stanje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figur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odru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pozicija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videz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velikost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vidnost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), ko se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animacija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prične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</a:t>
            </a: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0FC4581F-2959-97B8-F43E-3452E284FFEB}"/>
              </a:ext>
            </a:extLst>
          </p:cNvPr>
          <p:cNvSpPr/>
          <p:nvPr/>
        </p:nvSpPr>
        <p:spPr>
          <a:xfrm>
            <a:off x="1081282" y="3234764"/>
            <a:ext cx="4176744" cy="2828435"/>
          </a:xfrm>
          <a:custGeom>
            <a:avLst/>
            <a:gdLst/>
            <a:ahLst/>
            <a:cxnLst/>
            <a:rect l="l" t="t" r="r" b="b"/>
            <a:pathLst>
              <a:path w="5889602" h="4417201">
                <a:moveTo>
                  <a:pt x="0" y="0"/>
                </a:moveTo>
                <a:lnTo>
                  <a:pt x="5889602" y="0"/>
                </a:lnTo>
                <a:lnTo>
                  <a:pt x="5889602" y="4417201"/>
                </a:lnTo>
                <a:lnTo>
                  <a:pt x="0" y="4417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7002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19C96-5B5E-8147-AF10-176A8DACC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F6CD3A-1AF2-5180-2CDD-C6151699DFD3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07C18-E34F-DB35-DB6B-99F06998AD4B}"/>
              </a:ext>
            </a:extLst>
          </p:cNvPr>
          <p:cNvSpPr txBox="1"/>
          <p:nvPr/>
        </p:nvSpPr>
        <p:spPr>
          <a:xfrm>
            <a:off x="626710" y="1549786"/>
            <a:ext cx="24190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Skripte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za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raketo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:</a:t>
            </a:r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F5F0A125-0C45-9211-A79B-3092A6EAE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575E68-F606-5294-C9F6-34705A259B8E}"/>
              </a:ext>
            </a:extLst>
          </p:cNvPr>
          <p:cNvSpPr txBox="1"/>
          <p:nvPr/>
        </p:nvSpPr>
        <p:spPr>
          <a:xfrm>
            <a:off x="949439" y="700665"/>
            <a:ext cx="69507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PREPROSTA ANIMACIJA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4DED5C13-4C75-AFA6-09B5-711439C92792}"/>
              </a:ext>
            </a:extLst>
          </p:cNvPr>
          <p:cNvSpPr/>
          <p:nvPr/>
        </p:nvSpPr>
        <p:spPr>
          <a:xfrm>
            <a:off x="0" y="0"/>
            <a:ext cx="842000" cy="801951"/>
          </a:xfrm>
          <a:custGeom>
            <a:avLst/>
            <a:gdLst/>
            <a:ahLst/>
            <a:cxnLst/>
            <a:rect l="l" t="t" r="r" b="b"/>
            <a:pathLst>
              <a:path w="1583396" h="1508084">
                <a:moveTo>
                  <a:pt x="0" y="0"/>
                </a:moveTo>
                <a:lnTo>
                  <a:pt x="1583396" y="0"/>
                </a:lnTo>
                <a:lnTo>
                  <a:pt x="1583396" y="1508084"/>
                </a:lnTo>
                <a:lnTo>
                  <a:pt x="0" y="150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828" t="-7237" r="-125551" b="-99103"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E11E8CF8-752A-2083-B00F-D651E80B05DC}"/>
              </a:ext>
            </a:extLst>
          </p:cNvPr>
          <p:cNvSpPr/>
          <p:nvPr/>
        </p:nvSpPr>
        <p:spPr>
          <a:xfrm>
            <a:off x="3126415" y="1357884"/>
            <a:ext cx="498319" cy="689777"/>
          </a:xfrm>
          <a:custGeom>
            <a:avLst/>
            <a:gdLst/>
            <a:ahLst/>
            <a:cxnLst/>
            <a:rect l="l" t="t" r="r" b="b"/>
            <a:pathLst>
              <a:path w="892962" h="1236044">
                <a:moveTo>
                  <a:pt x="0" y="0"/>
                </a:moveTo>
                <a:lnTo>
                  <a:pt x="892962" y="0"/>
                </a:lnTo>
                <a:lnTo>
                  <a:pt x="892962" y="1236044"/>
                </a:lnTo>
                <a:lnTo>
                  <a:pt x="0" y="1236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3504" r="-70442"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494B91B-2D58-9025-E242-BD4E7DF0366B}"/>
              </a:ext>
            </a:extLst>
          </p:cNvPr>
          <p:cNvSpPr/>
          <p:nvPr/>
        </p:nvSpPr>
        <p:spPr>
          <a:xfrm>
            <a:off x="949439" y="2302971"/>
            <a:ext cx="2150837" cy="3528716"/>
          </a:xfrm>
          <a:custGeom>
            <a:avLst/>
            <a:gdLst/>
            <a:ahLst/>
            <a:cxnLst/>
            <a:rect l="l" t="t" r="r" b="b"/>
            <a:pathLst>
              <a:path w="3092198" h="5073137">
                <a:moveTo>
                  <a:pt x="0" y="0"/>
                </a:moveTo>
                <a:lnTo>
                  <a:pt x="3092198" y="0"/>
                </a:lnTo>
                <a:lnTo>
                  <a:pt x="3092198" y="5073136"/>
                </a:lnTo>
                <a:lnTo>
                  <a:pt x="0" y="50731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A90E8C0-353B-F686-504B-70B0B4C528E4}"/>
              </a:ext>
            </a:extLst>
          </p:cNvPr>
          <p:cNvSpPr/>
          <p:nvPr/>
        </p:nvSpPr>
        <p:spPr>
          <a:xfrm>
            <a:off x="3100276" y="2301294"/>
            <a:ext cx="2879417" cy="1299963"/>
          </a:xfrm>
          <a:custGeom>
            <a:avLst/>
            <a:gdLst/>
            <a:ahLst/>
            <a:cxnLst/>
            <a:rect l="l" t="t" r="r" b="b"/>
            <a:pathLst>
              <a:path w="4787660" h="2161472">
                <a:moveTo>
                  <a:pt x="0" y="0"/>
                </a:moveTo>
                <a:lnTo>
                  <a:pt x="4787660" y="0"/>
                </a:lnTo>
                <a:lnTo>
                  <a:pt x="4787660" y="2161472"/>
                </a:lnTo>
                <a:lnTo>
                  <a:pt x="0" y="21614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558476-3B3C-960E-E9EC-66ABD4878689}"/>
              </a:ext>
            </a:extLst>
          </p:cNvPr>
          <p:cNvSpPr txBox="1"/>
          <p:nvPr/>
        </p:nvSpPr>
        <p:spPr>
          <a:xfrm>
            <a:off x="6238616" y="1549786"/>
            <a:ext cx="26028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Skripta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za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vesoljca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: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5AF17D3-B775-1E97-9734-CB562EFDA613}"/>
              </a:ext>
            </a:extLst>
          </p:cNvPr>
          <p:cNvSpPr/>
          <p:nvPr/>
        </p:nvSpPr>
        <p:spPr>
          <a:xfrm>
            <a:off x="8815390" y="1134679"/>
            <a:ext cx="764197" cy="1013835"/>
          </a:xfrm>
          <a:custGeom>
            <a:avLst/>
            <a:gdLst/>
            <a:ahLst/>
            <a:cxnLst/>
            <a:rect l="l" t="t" r="r" b="b"/>
            <a:pathLst>
              <a:path w="1079759" h="1432480">
                <a:moveTo>
                  <a:pt x="0" y="0"/>
                </a:moveTo>
                <a:lnTo>
                  <a:pt x="1079759" y="0"/>
                </a:lnTo>
                <a:lnTo>
                  <a:pt x="1079759" y="1432480"/>
                </a:lnTo>
                <a:lnTo>
                  <a:pt x="0" y="14324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4507F2A-0D36-7C54-CF76-E864A0553863}"/>
              </a:ext>
            </a:extLst>
          </p:cNvPr>
          <p:cNvSpPr/>
          <p:nvPr/>
        </p:nvSpPr>
        <p:spPr>
          <a:xfrm>
            <a:off x="6600803" y="2203197"/>
            <a:ext cx="3059453" cy="3728264"/>
          </a:xfrm>
          <a:custGeom>
            <a:avLst/>
            <a:gdLst/>
            <a:ahLst/>
            <a:cxnLst/>
            <a:rect l="l" t="t" r="r" b="b"/>
            <a:pathLst>
              <a:path w="4763828" h="5805223">
                <a:moveTo>
                  <a:pt x="0" y="0"/>
                </a:moveTo>
                <a:lnTo>
                  <a:pt x="4763828" y="0"/>
                </a:lnTo>
                <a:lnTo>
                  <a:pt x="4763828" y="5805223"/>
                </a:lnTo>
                <a:lnTo>
                  <a:pt x="0" y="58052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4E1859EC-491E-C2E8-0D02-CA0DA90DB95D}"/>
              </a:ext>
            </a:extLst>
          </p:cNvPr>
          <p:cNvSpPr/>
          <p:nvPr/>
        </p:nvSpPr>
        <p:spPr>
          <a:xfrm>
            <a:off x="10005700" y="2203197"/>
            <a:ext cx="1537989" cy="1942306"/>
          </a:xfrm>
          <a:custGeom>
            <a:avLst/>
            <a:gdLst/>
            <a:ahLst/>
            <a:cxnLst/>
            <a:rect l="l" t="t" r="r" b="b"/>
            <a:pathLst>
              <a:path w="1885272" h="2380885">
                <a:moveTo>
                  <a:pt x="0" y="0"/>
                </a:moveTo>
                <a:lnTo>
                  <a:pt x="1885272" y="0"/>
                </a:lnTo>
                <a:lnTo>
                  <a:pt x="1885272" y="2380885"/>
                </a:lnTo>
                <a:lnTo>
                  <a:pt x="0" y="23808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032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C8122-33B6-7835-A66A-A76FB3CBA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808CB7-1054-770B-6216-C5D9BBDAE186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192F67-B857-87C1-CF4D-8184146A0F84}"/>
              </a:ext>
            </a:extLst>
          </p:cNvPr>
          <p:cNvSpPr txBox="1"/>
          <p:nvPr/>
        </p:nvSpPr>
        <p:spPr>
          <a:xfrm>
            <a:off x="626710" y="1549786"/>
            <a:ext cx="987544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Arheolog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zbira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artefakte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Število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pobranih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artefaktov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beleži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tem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beži</a:t>
            </a:r>
            <a:r>
              <a:rPr lang="en-US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pred. </a:t>
            </a:r>
            <a:endParaRPr lang="en-US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E5ACB6EF-DA6C-F801-1E23-6F282B5E4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DB4D81-E6C5-34BA-1B55-690CEE8250E4}"/>
              </a:ext>
            </a:extLst>
          </p:cNvPr>
          <p:cNvSpPr txBox="1"/>
          <p:nvPr/>
        </p:nvSpPr>
        <p:spPr>
          <a:xfrm>
            <a:off x="949439" y="700665"/>
            <a:ext cx="69507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ARHEOLOG ZBIRA ARTEFAKTE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E834BA94-9C56-3796-92B0-9173F6D80C1B}"/>
              </a:ext>
            </a:extLst>
          </p:cNvPr>
          <p:cNvSpPr/>
          <p:nvPr/>
        </p:nvSpPr>
        <p:spPr>
          <a:xfrm>
            <a:off x="0" y="0"/>
            <a:ext cx="842000" cy="801951"/>
          </a:xfrm>
          <a:custGeom>
            <a:avLst/>
            <a:gdLst/>
            <a:ahLst/>
            <a:cxnLst/>
            <a:rect l="l" t="t" r="r" b="b"/>
            <a:pathLst>
              <a:path w="1583396" h="1508084">
                <a:moveTo>
                  <a:pt x="0" y="0"/>
                </a:moveTo>
                <a:lnTo>
                  <a:pt x="1583396" y="0"/>
                </a:lnTo>
                <a:lnTo>
                  <a:pt x="1583396" y="1508084"/>
                </a:lnTo>
                <a:lnTo>
                  <a:pt x="0" y="150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828" t="-7237" r="-125551" b="-99103"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B59E3E-F8FF-22D2-1313-95377EA9E433}"/>
              </a:ext>
            </a:extLst>
          </p:cNvPr>
          <p:cNvSpPr txBox="1"/>
          <p:nvPr/>
        </p:nvSpPr>
        <p:spPr>
          <a:xfrm>
            <a:off x="6418297" y="3376975"/>
            <a:ext cx="469242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pokaži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skrij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nadziramo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vidnost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figure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odru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 POMNI!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Vrednost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ohrani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tudi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ko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ponovno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zaženemo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program.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POMEMBNO!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Premisliti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moramo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kakšno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je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začetno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stanje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figur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odru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pozicija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videz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velikost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vidnost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), ko se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animacija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prične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</a:t>
            </a: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9E2CA05B-6F8E-17EE-40F3-556C6FA6C0F0}"/>
              </a:ext>
            </a:extLst>
          </p:cNvPr>
          <p:cNvSpPr/>
          <p:nvPr/>
        </p:nvSpPr>
        <p:spPr>
          <a:xfrm>
            <a:off x="1081282" y="3234764"/>
            <a:ext cx="4176744" cy="2828435"/>
          </a:xfrm>
          <a:custGeom>
            <a:avLst/>
            <a:gdLst/>
            <a:ahLst/>
            <a:cxnLst/>
            <a:rect l="l" t="t" r="r" b="b"/>
            <a:pathLst>
              <a:path w="5889602" h="4417201">
                <a:moveTo>
                  <a:pt x="0" y="0"/>
                </a:moveTo>
                <a:lnTo>
                  <a:pt x="5889602" y="0"/>
                </a:lnTo>
                <a:lnTo>
                  <a:pt x="5889602" y="4417201"/>
                </a:lnTo>
                <a:lnTo>
                  <a:pt x="0" y="4417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6393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5485C6-4418-88ED-4824-901C6CFC2E2A}"/>
              </a:ext>
            </a:extLst>
          </p:cNvPr>
          <p:cNvSpPr/>
          <p:nvPr/>
        </p:nvSpPr>
        <p:spPr>
          <a:xfrm>
            <a:off x="-793" y="10438"/>
            <a:ext cx="12183941" cy="684835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omputer screen with many papers on it&#10;&#10;Description automatically generated">
            <a:extLst>
              <a:ext uri="{FF2B5EF4-FFF2-40B4-BE49-F238E27FC236}">
                <a16:creationId xmlns:a16="http://schemas.microsoft.com/office/drawing/2014/main" id="{C7134C4A-9FA3-7AB2-3919-6F74AA0DA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884" y="14614"/>
            <a:ext cx="6310151" cy="6139841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44BFFAD8-B4CA-6139-9732-083E996F00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9" r="-58" b="1493"/>
          <a:stretch/>
        </p:blipFill>
        <p:spPr>
          <a:xfrm>
            <a:off x="11232" y="6170419"/>
            <a:ext cx="12188205" cy="69120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4D4396C-38C7-928B-6686-DEEDE9B99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562" y="4413155"/>
            <a:ext cx="6096000" cy="8918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2E82C9D8-4A37-59F2-8BED-A857587DB34B}"/>
              </a:ext>
            </a:extLst>
          </p:cNvPr>
          <p:cNvSpPr txBox="1"/>
          <p:nvPr/>
        </p:nvSpPr>
        <p:spPr>
          <a:xfrm>
            <a:off x="309196" y="942687"/>
            <a:ext cx="600205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7200" b="1" dirty="0">
                <a:solidFill>
                  <a:srgbClr val="FFFFFF"/>
                </a:solidFill>
                <a:latin typeface="Trebuchet MS"/>
                <a:ea typeface="Verdana"/>
                <a:cs typeface="Tahoma"/>
              </a:rPr>
              <a:t>HVALA ZA POZORNOST</a:t>
            </a:r>
            <a:endParaRPr lang="en-US" sz="7200" b="1" dirty="0">
              <a:solidFill>
                <a:srgbClr val="FFFFFF"/>
              </a:solidFill>
              <a:latin typeface="Trebuchet MS"/>
              <a:ea typeface="Verdan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5412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62B76F-C6F0-E26F-9885-7B4EC44D8729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DD07455-2107-651D-EFA0-417745EF3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B7D7D8-D774-F6FA-CA68-21A56E5B744E}"/>
              </a:ext>
            </a:extLst>
          </p:cNvPr>
          <p:cNvSpPr txBox="1"/>
          <p:nvPr/>
        </p:nvSpPr>
        <p:spPr>
          <a:xfrm>
            <a:off x="949440" y="706087"/>
            <a:ext cx="60020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KRATKO O SCRATCHU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5B58C-F7D7-3A2E-F5ED-6FA4D84A3845}"/>
              </a:ext>
            </a:extLst>
          </p:cNvPr>
          <p:cNvSpPr txBox="1"/>
          <p:nvPr/>
        </p:nvSpPr>
        <p:spPr>
          <a:xfrm>
            <a:off x="1011730" y="1485980"/>
            <a:ext cx="10016675" cy="46459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Vizualni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programski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jezik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programiranje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z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delčki</a:t>
            </a:r>
            <a:endParaRPr lang="en-US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Brezplačno orodje, dostopno na: scratch.mit.edu</a:t>
            </a:r>
          </a:p>
          <a:p>
            <a:pPr marL="342900" indent="-342900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Razvili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Tehnološkem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inštitutu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 v </a:t>
            </a: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Massachusettsu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 (MIT)</a:t>
            </a:r>
          </a:p>
          <a:p>
            <a:pPr marL="342900" indent="-342900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Izdelke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lahko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izvozimo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 v </a:t>
            </a: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različne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formate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 (HTML5, </a:t>
            </a: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Javascript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, Android Apps, </a:t>
            </a: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izvršljive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 .exe </a:t>
            </a: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datoteke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)</a:t>
            </a:r>
            <a:endParaRPr lang="sl-SI" sz="2400" dirty="0">
              <a:solidFill>
                <a:srgbClr val="000000"/>
              </a:solidFill>
              <a:latin typeface="Accordion Black"/>
              <a:ea typeface="Accordion Black"/>
              <a:cs typeface="Accordion Black"/>
              <a:sym typeface="Accordion Black"/>
            </a:endParaRP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sl-SI" sz="2400" dirty="0">
              <a:solidFill>
                <a:srgbClr val="000000"/>
              </a:solidFill>
              <a:latin typeface="Accordion Black"/>
              <a:ea typeface="Accordion Black"/>
              <a:cs typeface="Accordion Black"/>
              <a:sym typeface="Accordion Black"/>
            </a:endParaRP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sl-SI" sz="2400" dirty="0">
              <a:solidFill>
                <a:srgbClr val="000000"/>
              </a:solidFill>
              <a:latin typeface="Accordion Black"/>
              <a:ea typeface="Accordion Black"/>
              <a:cs typeface="Accordion Black"/>
              <a:sym typeface="Accordion Black"/>
            </a:endParaRPr>
          </a:p>
          <a:p>
            <a:pPr marL="342900" indent="-342900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Dostopno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: https://</a:t>
            </a:r>
            <a:r>
              <a:rPr lang="en-US" sz="2400" dirty="0" err="1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scratch.mit.edu</a:t>
            </a:r>
            <a:r>
              <a:rPr lang="en-US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/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31BD6A1D-999D-3AF1-00A8-B2CCE665BA5F}"/>
              </a:ext>
            </a:extLst>
          </p:cNvPr>
          <p:cNvGrpSpPr/>
          <p:nvPr/>
        </p:nvGrpSpPr>
        <p:grpSpPr>
          <a:xfrm>
            <a:off x="9210322" y="147918"/>
            <a:ext cx="2830606" cy="2830606"/>
            <a:chOff x="0" y="0"/>
            <a:chExt cx="5486400" cy="5486400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A9099BEE-3F69-18CA-8028-8333B72D3D10}"/>
                </a:ext>
              </a:extLst>
            </p:cNvPr>
            <p:cNvSpPr/>
            <p:nvPr/>
          </p:nvSpPr>
          <p:spPr>
            <a:xfrm>
              <a:off x="0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I"/>
            </a:p>
          </p:txBody>
        </p:sp>
      </p:grpSp>
      <p:sp>
        <p:nvSpPr>
          <p:cNvPr id="7" name="Freeform 12">
            <a:extLst>
              <a:ext uri="{FF2B5EF4-FFF2-40B4-BE49-F238E27FC236}">
                <a16:creationId xmlns:a16="http://schemas.microsoft.com/office/drawing/2014/main" id="{DE48C111-5CFA-4C6D-29E9-FE56A858776D}"/>
              </a:ext>
            </a:extLst>
          </p:cNvPr>
          <p:cNvSpPr/>
          <p:nvPr/>
        </p:nvSpPr>
        <p:spPr>
          <a:xfrm>
            <a:off x="0" y="0"/>
            <a:ext cx="842000" cy="801951"/>
          </a:xfrm>
          <a:custGeom>
            <a:avLst/>
            <a:gdLst/>
            <a:ahLst/>
            <a:cxnLst/>
            <a:rect l="l" t="t" r="r" b="b"/>
            <a:pathLst>
              <a:path w="1583396" h="1508084">
                <a:moveTo>
                  <a:pt x="0" y="0"/>
                </a:moveTo>
                <a:lnTo>
                  <a:pt x="1583396" y="0"/>
                </a:lnTo>
                <a:lnTo>
                  <a:pt x="1583396" y="1508084"/>
                </a:lnTo>
                <a:lnTo>
                  <a:pt x="0" y="15080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3828" t="-7237" r="-125551" b="-99103"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C105E8E-93E7-80B3-A6FA-220FB905B006}"/>
              </a:ext>
            </a:extLst>
          </p:cNvPr>
          <p:cNvSpPr/>
          <p:nvPr/>
        </p:nvSpPr>
        <p:spPr>
          <a:xfrm>
            <a:off x="8507493" y="2739947"/>
            <a:ext cx="594924" cy="594924"/>
          </a:xfrm>
          <a:custGeom>
            <a:avLst/>
            <a:gdLst/>
            <a:ahLst/>
            <a:cxnLst/>
            <a:rect l="l" t="t" r="r" b="b"/>
            <a:pathLst>
              <a:path w="1071394" h="1071394">
                <a:moveTo>
                  <a:pt x="0" y="0"/>
                </a:moveTo>
                <a:lnTo>
                  <a:pt x="1071395" y="0"/>
                </a:lnTo>
                <a:lnTo>
                  <a:pt x="1071395" y="1071394"/>
                </a:lnTo>
                <a:lnTo>
                  <a:pt x="0" y="10713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5C80657F-C802-F0BD-9262-125F21478D98}"/>
              </a:ext>
            </a:extLst>
          </p:cNvPr>
          <p:cNvSpPr/>
          <p:nvPr/>
        </p:nvSpPr>
        <p:spPr>
          <a:xfrm>
            <a:off x="1479340" y="4605582"/>
            <a:ext cx="3193514" cy="766438"/>
          </a:xfrm>
          <a:custGeom>
            <a:avLst/>
            <a:gdLst/>
            <a:ahLst/>
            <a:cxnLst/>
            <a:rect l="l" t="t" r="r" b="b"/>
            <a:pathLst>
              <a:path w="5508177" h="1321953">
                <a:moveTo>
                  <a:pt x="0" y="0"/>
                </a:moveTo>
                <a:lnTo>
                  <a:pt x="5508178" y="0"/>
                </a:lnTo>
                <a:lnTo>
                  <a:pt x="5508178" y="1321952"/>
                </a:lnTo>
                <a:lnTo>
                  <a:pt x="0" y="13219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018" t="-68847" r="-5315" b="-87406"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3712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CD50A-6F77-DD99-4F0C-A841D05B5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A0970-C588-53E8-8226-A3306695CB87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C903066-00BD-DEC0-97A5-898E80E48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28013D-7C3F-E969-BE9D-619CE7999106}"/>
              </a:ext>
            </a:extLst>
          </p:cNvPr>
          <p:cNvSpPr txBox="1"/>
          <p:nvPr/>
        </p:nvSpPr>
        <p:spPr>
          <a:xfrm>
            <a:off x="949440" y="706087"/>
            <a:ext cx="60020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OSNOVNI KONCEPTI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3EE72E-B3F8-10F3-BED6-CF9F6E954197}"/>
              </a:ext>
            </a:extLst>
          </p:cNvPr>
          <p:cNvSpPr txBox="1"/>
          <p:nvPr/>
        </p:nvSpPr>
        <p:spPr>
          <a:xfrm>
            <a:off x="1011730" y="1485980"/>
            <a:ext cx="10016675" cy="40582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Oder -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prostor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kjer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vidimo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rezultate</a:t>
            </a:r>
            <a:endParaRPr lang="sl-SI" sz="2400" dirty="0">
              <a:solidFill>
                <a:srgbClr val="000000"/>
              </a:solidFill>
              <a:latin typeface="Accordion Black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Figura - aktivni element na odru, ki ga nadziramo preko ukazov ter mu tako določimo izgled in obnašanje.</a:t>
            </a:r>
            <a:endParaRPr lang="en-US" sz="24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Delček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predstavlja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ukaz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kaj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naj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figura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naredi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),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izraz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(da se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kaj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izračuna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)</a:t>
            </a:r>
          </a:p>
          <a:p>
            <a:pPr marL="342900" indent="-342900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Skripta - delčki povezani v zaporedje </a:t>
            </a:r>
            <a:br>
              <a:rPr lang="sl-SI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</a:br>
            <a:r>
              <a:rPr lang="sl-SI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(izvajajo se od zgoraj navzdol)</a:t>
            </a: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A2C73D8D-D1EE-8815-EF60-E078E479CC22}"/>
              </a:ext>
            </a:extLst>
          </p:cNvPr>
          <p:cNvSpPr/>
          <p:nvPr/>
        </p:nvSpPr>
        <p:spPr>
          <a:xfrm>
            <a:off x="0" y="0"/>
            <a:ext cx="842000" cy="801951"/>
          </a:xfrm>
          <a:custGeom>
            <a:avLst/>
            <a:gdLst/>
            <a:ahLst/>
            <a:cxnLst/>
            <a:rect l="l" t="t" r="r" b="b"/>
            <a:pathLst>
              <a:path w="1583396" h="1508084">
                <a:moveTo>
                  <a:pt x="0" y="0"/>
                </a:moveTo>
                <a:lnTo>
                  <a:pt x="1583396" y="0"/>
                </a:lnTo>
                <a:lnTo>
                  <a:pt x="1583396" y="1508084"/>
                </a:lnTo>
                <a:lnTo>
                  <a:pt x="0" y="150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828" t="-7237" r="-125551" b="-99103"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2" name="Freeform 19">
            <a:extLst>
              <a:ext uri="{FF2B5EF4-FFF2-40B4-BE49-F238E27FC236}">
                <a16:creationId xmlns:a16="http://schemas.microsoft.com/office/drawing/2014/main" id="{47F82A12-ED45-07C9-E2AE-35816117785B}"/>
              </a:ext>
            </a:extLst>
          </p:cNvPr>
          <p:cNvSpPr/>
          <p:nvPr/>
        </p:nvSpPr>
        <p:spPr>
          <a:xfrm>
            <a:off x="6961576" y="938666"/>
            <a:ext cx="1937012" cy="1091274"/>
          </a:xfrm>
          <a:custGeom>
            <a:avLst/>
            <a:gdLst/>
            <a:ahLst/>
            <a:cxnLst/>
            <a:rect l="l" t="t" r="r" b="b"/>
            <a:pathLst>
              <a:path w="3322126" h="1871620">
                <a:moveTo>
                  <a:pt x="0" y="0"/>
                </a:moveTo>
                <a:lnTo>
                  <a:pt x="3322125" y="0"/>
                </a:lnTo>
                <a:lnTo>
                  <a:pt x="3322125" y="1871620"/>
                </a:lnTo>
                <a:lnTo>
                  <a:pt x="0" y="18716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47E33D90-0FA1-5903-3F2F-8242F47F3B8A}"/>
              </a:ext>
            </a:extLst>
          </p:cNvPr>
          <p:cNvSpPr/>
          <p:nvPr/>
        </p:nvSpPr>
        <p:spPr>
          <a:xfrm>
            <a:off x="7087640" y="2656363"/>
            <a:ext cx="1684883" cy="634354"/>
          </a:xfrm>
          <a:custGeom>
            <a:avLst/>
            <a:gdLst/>
            <a:ahLst/>
            <a:cxnLst/>
            <a:rect l="l" t="t" r="r" b="b"/>
            <a:pathLst>
              <a:path w="3276668" h="1233657">
                <a:moveTo>
                  <a:pt x="0" y="0"/>
                </a:moveTo>
                <a:lnTo>
                  <a:pt x="3276668" y="0"/>
                </a:lnTo>
                <a:lnTo>
                  <a:pt x="3276668" y="1233657"/>
                </a:lnTo>
                <a:lnTo>
                  <a:pt x="0" y="12336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6692" t="-21670" r="-5160" b="-208034"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D8FBED76-6DED-45E8-822A-75600D1B095D}"/>
              </a:ext>
            </a:extLst>
          </p:cNvPr>
          <p:cNvSpPr/>
          <p:nvPr/>
        </p:nvSpPr>
        <p:spPr>
          <a:xfrm>
            <a:off x="2958996" y="4028014"/>
            <a:ext cx="863454" cy="337874"/>
          </a:xfrm>
          <a:custGeom>
            <a:avLst/>
            <a:gdLst/>
            <a:ahLst/>
            <a:cxnLst/>
            <a:rect l="l" t="t" r="r" b="b"/>
            <a:pathLst>
              <a:path w="1371709" h="536756">
                <a:moveTo>
                  <a:pt x="0" y="0"/>
                </a:moveTo>
                <a:lnTo>
                  <a:pt x="1371709" y="0"/>
                </a:lnTo>
                <a:lnTo>
                  <a:pt x="1371709" y="536756"/>
                </a:lnTo>
                <a:lnTo>
                  <a:pt x="0" y="5367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57EB69B5-3C18-1200-F345-98D5F43B590B}"/>
              </a:ext>
            </a:extLst>
          </p:cNvPr>
          <p:cNvSpPr/>
          <p:nvPr/>
        </p:nvSpPr>
        <p:spPr>
          <a:xfrm>
            <a:off x="4018455" y="3939988"/>
            <a:ext cx="844395" cy="425900"/>
          </a:xfrm>
          <a:custGeom>
            <a:avLst/>
            <a:gdLst/>
            <a:ahLst/>
            <a:cxnLst/>
            <a:rect l="l" t="t" r="r" b="b"/>
            <a:pathLst>
              <a:path w="1242952" h="626927">
                <a:moveTo>
                  <a:pt x="0" y="0"/>
                </a:moveTo>
                <a:lnTo>
                  <a:pt x="1242952" y="0"/>
                </a:lnTo>
                <a:lnTo>
                  <a:pt x="1242952" y="626927"/>
                </a:lnTo>
                <a:lnTo>
                  <a:pt x="0" y="6269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5FA3B863-66CE-1A30-7059-F77D084032DE}"/>
              </a:ext>
            </a:extLst>
          </p:cNvPr>
          <p:cNvSpPr/>
          <p:nvPr/>
        </p:nvSpPr>
        <p:spPr>
          <a:xfrm>
            <a:off x="7076963" y="4275712"/>
            <a:ext cx="2145247" cy="1643622"/>
          </a:xfrm>
          <a:custGeom>
            <a:avLst/>
            <a:gdLst/>
            <a:ahLst/>
            <a:cxnLst/>
            <a:rect l="l" t="t" r="r" b="b"/>
            <a:pathLst>
              <a:path w="2599370" h="1991557">
                <a:moveTo>
                  <a:pt x="0" y="0"/>
                </a:moveTo>
                <a:lnTo>
                  <a:pt x="2599370" y="0"/>
                </a:lnTo>
                <a:lnTo>
                  <a:pt x="2599370" y="1991557"/>
                </a:lnTo>
                <a:lnTo>
                  <a:pt x="0" y="19915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0544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5C185-C982-0AD1-18F6-85C11B864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3DD567-6946-A5CC-D6A3-03242CAE4222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CF928416-5233-2F4E-CD59-041DF808C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07326-1915-D09E-84A4-19C9FC8B78E2}"/>
              </a:ext>
            </a:extLst>
          </p:cNvPr>
          <p:cNvSpPr txBox="1"/>
          <p:nvPr/>
        </p:nvSpPr>
        <p:spPr>
          <a:xfrm>
            <a:off x="949440" y="706087"/>
            <a:ext cx="60020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UPORABNIŠKI VMESNIK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5020BC3E-56E1-6C63-64F3-103D604BC98D}"/>
              </a:ext>
            </a:extLst>
          </p:cNvPr>
          <p:cNvSpPr/>
          <p:nvPr/>
        </p:nvSpPr>
        <p:spPr>
          <a:xfrm>
            <a:off x="0" y="0"/>
            <a:ext cx="842000" cy="801951"/>
          </a:xfrm>
          <a:custGeom>
            <a:avLst/>
            <a:gdLst/>
            <a:ahLst/>
            <a:cxnLst/>
            <a:rect l="l" t="t" r="r" b="b"/>
            <a:pathLst>
              <a:path w="1583396" h="1508084">
                <a:moveTo>
                  <a:pt x="0" y="0"/>
                </a:moveTo>
                <a:lnTo>
                  <a:pt x="1583396" y="0"/>
                </a:lnTo>
                <a:lnTo>
                  <a:pt x="1583396" y="1508084"/>
                </a:lnTo>
                <a:lnTo>
                  <a:pt x="0" y="150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828" t="-7237" r="-125551" b="-99103"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C00ED1DE-E0E4-F615-87B1-45DE6B44786A}"/>
              </a:ext>
            </a:extLst>
          </p:cNvPr>
          <p:cNvSpPr/>
          <p:nvPr/>
        </p:nvSpPr>
        <p:spPr>
          <a:xfrm>
            <a:off x="1062319" y="1439141"/>
            <a:ext cx="6481481" cy="4500271"/>
          </a:xfrm>
          <a:custGeom>
            <a:avLst/>
            <a:gdLst/>
            <a:ahLst/>
            <a:cxnLst/>
            <a:rect l="l" t="t" r="r" b="b"/>
            <a:pathLst>
              <a:path w="8779265" h="6095687">
                <a:moveTo>
                  <a:pt x="0" y="0"/>
                </a:moveTo>
                <a:lnTo>
                  <a:pt x="8779266" y="0"/>
                </a:lnTo>
                <a:lnTo>
                  <a:pt x="8779266" y="6095687"/>
                </a:lnTo>
                <a:lnTo>
                  <a:pt x="0" y="60956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8364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5088F-8A17-73C9-8F63-D6D00BC8E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52743E-19A6-EF2D-74B7-826518CB4733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1EAE6CC0-9FC5-E074-A904-2D274A314F59}"/>
              </a:ext>
            </a:extLst>
          </p:cNvPr>
          <p:cNvSpPr/>
          <p:nvPr/>
        </p:nvSpPr>
        <p:spPr>
          <a:xfrm>
            <a:off x="754696" y="2004856"/>
            <a:ext cx="596415" cy="5957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B94FA"/>
          </a:solidFill>
        </p:spPr>
        <p:txBody>
          <a:bodyPr/>
          <a:lstStyle/>
          <a:p>
            <a:endParaRPr lang="en-SI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FD4B70E-D177-5383-15AC-1A2D630E3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641B83-A650-6E42-8F16-2F33149E07DD}"/>
              </a:ext>
            </a:extLst>
          </p:cNvPr>
          <p:cNvSpPr txBox="1"/>
          <p:nvPr/>
        </p:nvSpPr>
        <p:spPr>
          <a:xfrm>
            <a:off x="949440" y="794801"/>
            <a:ext cx="60020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PALETA Z DELČKI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88EA3D34-BB75-7A7C-7E7E-4A710E7A161A}"/>
              </a:ext>
            </a:extLst>
          </p:cNvPr>
          <p:cNvSpPr/>
          <p:nvPr/>
        </p:nvSpPr>
        <p:spPr>
          <a:xfrm>
            <a:off x="0" y="0"/>
            <a:ext cx="842000" cy="801951"/>
          </a:xfrm>
          <a:custGeom>
            <a:avLst/>
            <a:gdLst/>
            <a:ahLst/>
            <a:cxnLst/>
            <a:rect l="l" t="t" r="r" b="b"/>
            <a:pathLst>
              <a:path w="1583396" h="1508084">
                <a:moveTo>
                  <a:pt x="0" y="0"/>
                </a:moveTo>
                <a:lnTo>
                  <a:pt x="1583396" y="0"/>
                </a:lnTo>
                <a:lnTo>
                  <a:pt x="1583396" y="1508084"/>
                </a:lnTo>
                <a:lnTo>
                  <a:pt x="0" y="150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828" t="-7237" r="-125551" b="-99103"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1A87E9C3-DBBF-41E1-E18E-59C04A7F156D}"/>
              </a:ext>
            </a:extLst>
          </p:cNvPr>
          <p:cNvSpPr/>
          <p:nvPr/>
        </p:nvSpPr>
        <p:spPr>
          <a:xfrm>
            <a:off x="754695" y="2655926"/>
            <a:ext cx="596415" cy="59641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9664F9"/>
          </a:solidFill>
        </p:spPr>
        <p:txBody>
          <a:bodyPr/>
          <a:lstStyle/>
          <a:p>
            <a:endParaRPr lang="en-SI" dirty="0"/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93E9FB9D-1B2D-3B55-253E-93EE90DAE9F9}"/>
              </a:ext>
            </a:extLst>
          </p:cNvPr>
          <p:cNvSpPr/>
          <p:nvPr/>
        </p:nvSpPr>
        <p:spPr>
          <a:xfrm>
            <a:off x="738043" y="3307712"/>
            <a:ext cx="596415" cy="59641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CD62CD"/>
          </a:solidFill>
        </p:spPr>
        <p:txBody>
          <a:bodyPr/>
          <a:lstStyle/>
          <a:p>
            <a:endParaRPr lang="en-SI" dirty="0"/>
          </a:p>
        </p:txBody>
      </p:sp>
      <p:grpSp>
        <p:nvGrpSpPr>
          <p:cNvPr id="13" name="Group 21">
            <a:extLst>
              <a:ext uri="{FF2B5EF4-FFF2-40B4-BE49-F238E27FC236}">
                <a16:creationId xmlns:a16="http://schemas.microsoft.com/office/drawing/2014/main" id="{72A1738A-1BBF-C6AD-8FA1-A2E53B10DA07}"/>
              </a:ext>
            </a:extLst>
          </p:cNvPr>
          <p:cNvGrpSpPr/>
          <p:nvPr/>
        </p:nvGrpSpPr>
        <p:grpSpPr>
          <a:xfrm>
            <a:off x="738042" y="3959497"/>
            <a:ext cx="596415" cy="596415"/>
            <a:chOff x="0" y="0"/>
            <a:chExt cx="812800" cy="812800"/>
          </a:xfrm>
        </p:grpSpPr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45288AA4-EA1A-1C9B-799D-741A06103AB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BC00"/>
            </a:solidFill>
          </p:spPr>
          <p:txBody>
            <a:bodyPr/>
            <a:lstStyle/>
            <a:p>
              <a:endParaRPr lang="en-SI"/>
            </a:p>
          </p:txBody>
        </p:sp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C9930B22-3DDA-FFFF-5A6F-441B553967D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0E3F83-377F-075D-9F1E-BB7BB8EF5A30}"/>
              </a:ext>
            </a:extLst>
          </p:cNvPr>
          <p:cNvSpPr txBox="1"/>
          <p:nvPr/>
        </p:nvSpPr>
        <p:spPr>
          <a:xfrm>
            <a:off x="667052" y="2087572"/>
            <a:ext cx="1118653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Gibanje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-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premikanje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figur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po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zaslonu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kot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npr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pozicija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drsenje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smer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.</a:t>
            </a:r>
            <a:endParaRPr lang="sl-SI" sz="21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sz="21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Videzi - spreminjanje videza figur, kot npr. kostumi, prikazi/skrij, velikost, reci/pomisli.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Zvok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- 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predvajanje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zvokov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glasbe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prilagajanje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glasnosti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zvočni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učinki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sz="21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Dogodki - različni dogodki, ki sprožijo niz ukazov (skripto). Npr. začetek     programa, klik na figuro, pritisk na tipko...</a:t>
            </a:r>
          </a:p>
        </p:txBody>
      </p:sp>
    </p:spTree>
    <p:extLst>
      <p:ext uri="{BB962C8B-B14F-4D97-AF65-F5344CB8AC3E}">
        <p14:creationId xmlns:p14="http://schemas.microsoft.com/office/powerpoint/2010/main" val="243131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3E90E-DDD1-B476-AC85-BBD14A609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9A2A56-4948-7BD2-AC45-BFACEBD99ABE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0D7EB6B4-8EA0-8850-2D9F-DDC09220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311045-B296-A59F-B3CD-2957E09BE649}"/>
              </a:ext>
            </a:extLst>
          </p:cNvPr>
          <p:cNvSpPr txBox="1"/>
          <p:nvPr/>
        </p:nvSpPr>
        <p:spPr>
          <a:xfrm>
            <a:off x="949440" y="794801"/>
            <a:ext cx="60020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PALETA Z DELČKI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5937F749-7AEC-2597-4A7E-261336D85490}"/>
              </a:ext>
            </a:extLst>
          </p:cNvPr>
          <p:cNvSpPr/>
          <p:nvPr/>
        </p:nvSpPr>
        <p:spPr>
          <a:xfrm>
            <a:off x="0" y="0"/>
            <a:ext cx="842000" cy="801951"/>
          </a:xfrm>
          <a:custGeom>
            <a:avLst/>
            <a:gdLst/>
            <a:ahLst/>
            <a:cxnLst/>
            <a:rect l="l" t="t" r="r" b="b"/>
            <a:pathLst>
              <a:path w="1583396" h="1508084">
                <a:moveTo>
                  <a:pt x="0" y="0"/>
                </a:moveTo>
                <a:lnTo>
                  <a:pt x="1583396" y="0"/>
                </a:lnTo>
                <a:lnTo>
                  <a:pt x="1583396" y="1508084"/>
                </a:lnTo>
                <a:lnTo>
                  <a:pt x="0" y="150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828" t="-7237" r="-125551" b="-99103"/>
            </a:stretch>
          </a:blipFill>
        </p:spPr>
        <p:txBody>
          <a:bodyPr/>
          <a:lstStyle/>
          <a:p>
            <a:endParaRPr lang="en-SI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BE75AC97-4954-B226-3C39-42DE865959BC}"/>
              </a:ext>
            </a:extLst>
          </p:cNvPr>
          <p:cNvGrpSpPr/>
          <p:nvPr/>
        </p:nvGrpSpPr>
        <p:grpSpPr>
          <a:xfrm>
            <a:off x="665731" y="2006499"/>
            <a:ext cx="622044" cy="622044"/>
            <a:chOff x="0" y="0"/>
            <a:chExt cx="812800" cy="8128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D9796AA-BE44-698F-1AF1-2EC03A6D95A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A819"/>
            </a:solidFill>
          </p:spPr>
          <p:txBody>
            <a:bodyPr/>
            <a:lstStyle/>
            <a:p>
              <a:endParaRPr lang="en-SI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6D59F45C-5ECF-9F76-616D-2E98C7884D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E43F00A7-D1B6-ED63-D50E-8D5B3FE5E59B}"/>
              </a:ext>
            </a:extLst>
          </p:cNvPr>
          <p:cNvGrpSpPr/>
          <p:nvPr/>
        </p:nvGrpSpPr>
        <p:grpSpPr>
          <a:xfrm>
            <a:off x="665731" y="2753007"/>
            <a:ext cx="622044" cy="622044"/>
            <a:chOff x="0" y="0"/>
            <a:chExt cx="812800" cy="81280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337E838-AAA9-3F1A-E5CA-959E2DCB18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BAFD3"/>
            </a:solidFill>
          </p:spPr>
          <p:txBody>
            <a:bodyPr/>
            <a:lstStyle/>
            <a:p>
              <a:endParaRPr lang="en-SI"/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A6DE9474-08F7-642C-C962-CA88B5D67D8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A0B99892-E6CF-BE06-E830-0875F415B379}"/>
              </a:ext>
            </a:extLst>
          </p:cNvPr>
          <p:cNvGrpSpPr/>
          <p:nvPr/>
        </p:nvGrpSpPr>
        <p:grpSpPr>
          <a:xfrm>
            <a:off x="665731" y="3614690"/>
            <a:ext cx="598947" cy="598947"/>
            <a:chOff x="0" y="0"/>
            <a:chExt cx="812800" cy="812800"/>
          </a:xfrm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14EAA8C-7878-26B7-8350-F419836E3DE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8BE58"/>
            </a:solidFill>
          </p:spPr>
          <p:txBody>
            <a:bodyPr/>
            <a:lstStyle/>
            <a:p>
              <a:endParaRPr lang="en-SI"/>
            </a:p>
          </p:txBody>
        </p:sp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D59B6FAC-6174-7019-B283-89D0F495DF1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BA72ABF3-3E9C-11B8-31AF-D3961EC92D6C}"/>
              </a:ext>
            </a:extLst>
          </p:cNvPr>
          <p:cNvGrpSpPr/>
          <p:nvPr/>
        </p:nvGrpSpPr>
        <p:grpSpPr>
          <a:xfrm>
            <a:off x="665731" y="4569416"/>
            <a:ext cx="622044" cy="622044"/>
            <a:chOff x="0" y="0"/>
            <a:chExt cx="812800" cy="812800"/>
          </a:xfrm>
        </p:grpSpPr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88B5AF3-1A9E-63FC-7114-0AF0EB2D71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8A1A"/>
            </a:solidFill>
          </p:spPr>
          <p:txBody>
            <a:bodyPr/>
            <a:lstStyle/>
            <a:p>
              <a:endParaRPr lang="en-SI"/>
            </a:p>
          </p:txBody>
        </p:sp>
        <p:sp>
          <p:nvSpPr>
            <p:cNvPr id="25" name="TextBox 20">
              <a:extLst>
                <a:ext uri="{FF2B5EF4-FFF2-40B4-BE49-F238E27FC236}">
                  <a16:creationId xmlns:a16="http://schemas.microsoft.com/office/drawing/2014/main" id="{3FB4B383-A8F8-4A66-7898-7BBE4CAAACD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0B1A7B3-0237-062C-717D-6C73D03D355F}"/>
              </a:ext>
            </a:extLst>
          </p:cNvPr>
          <p:cNvSpPr txBox="1"/>
          <p:nvPr/>
        </p:nvSpPr>
        <p:spPr>
          <a:xfrm>
            <a:off x="667052" y="2087572"/>
            <a:ext cx="1132772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Krmiljenje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-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nadzor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izvajanja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ukazov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v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skripti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. Sem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sodijo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pogojni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stavki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zanke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počakaj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.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sz="21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Zaznavanje - če se je nekaj zgodilo. Npr. dotikanje druge figure, barve, uporabnikov vnos, pritisk na gumb.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Operatorji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- 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matematične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operacije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(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aritmetika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naključna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števila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), 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primerjave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(&lt;,&gt;,=), 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logični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izrazi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(in, </a:t>
            </a:r>
            <a:r>
              <a:rPr lang="en-US" sz="21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ali</a:t>
            </a:r>
            <a:r>
              <a:rPr lang="en-US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ne).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sz="21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Spremenljivke - shranjevanje, spreminjanje in uporaba podatkov med izvajanjem programa oz. za prilagajanje njegovega delovanja.</a:t>
            </a:r>
          </a:p>
        </p:txBody>
      </p:sp>
    </p:spTree>
    <p:extLst>
      <p:ext uri="{BB962C8B-B14F-4D97-AF65-F5344CB8AC3E}">
        <p14:creationId xmlns:p14="http://schemas.microsoft.com/office/powerpoint/2010/main" val="298888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AF7AB-E412-712A-2E93-D7184B855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5EEA1D-B675-55E7-8498-B0D783119BA6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524B28-FF25-AB73-72DB-AF9EBB1F660C}"/>
              </a:ext>
            </a:extLst>
          </p:cNvPr>
          <p:cNvSpPr txBox="1"/>
          <p:nvPr/>
        </p:nvSpPr>
        <p:spPr>
          <a:xfrm>
            <a:off x="667052" y="1926204"/>
            <a:ext cx="7044836" cy="30008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Menjava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slike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ozadja</a:t>
            </a:r>
            <a:endParaRPr lang="en-US" sz="21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Zbrišemo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lik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in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dodamo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dva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nova (Napoleon in Marie Curie)</a:t>
            </a:r>
          </a:p>
          <a:p>
            <a:pPr algn="l"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Dogodek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»Ko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pritisnem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zeleno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zastavico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«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Koncept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Reci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»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nekaj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« za X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sekund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nato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počakaj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za X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sekund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(oz.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kolikor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dolgo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časa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druga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govori</a:t>
            </a:r>
            <a:r>
              <a:rPr lang="en-US" sz="21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)</a:t>
            </a:r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800235A3-51D5-3333-1FE9-ACF01CCD0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0EF7C5-8217-48B7-4586-8F5EB5AEC160}"/>
              </a:ext>
            </a:extLst>
          </p:cNvPr>
          <p:cNvSpPr txBox="1"/>
          <p:nvPr/>
        </p:nvSpPr>
        <p:spPr>
          <a:xfrm>
            <a:off x="949439" y="794801"/>
            <a:ext cx="69507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DIALOG MED DVEMA LIKOMA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55830712-B090-8D3F-C82A-44FA09F32B87}"/>
              </a:ext>
            </a:extLst>
          </p:cNvPr>
          <p:cNvSpPr/>
          <p:nvPr/>
        </p:nvSpPr>
        <p:spPr>
          <a:xfrm>
            <a:off x="0" y="0"/>
            <a:ext cx="842000" cy="801951"/>
          </a:xfrm>
          <a:custGeom>
            <a:avLst/>
            <a:gdLst/>
            <a:ahLst/>
            <a:cxnLst/>
            <a:rect l="l" t="t" r="r" b="b"/>
            <a:pathLst>
              <a:path w="1583396" h="1508084">
                <a:moveTo>
                  <a:pt x="0" y="0"/>
                </a:moveTo>
                <a:lnTo>
                  <a:pt x="1583396" y="0"/>
                </a:lnTo>
                <a:lnTo>
                  <a:pt x="1583396" y="1508084"/>
                </a:lnTo>
                <a:lnTo>
                  <a:pt x="0" y="150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828" t="-7237" r="-125551" b="-99103"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395B3CFA-1652-6EDE-B728-6C040843629A}"/>
              </a:ext>
            </a:extLst>
          </p:cNvPr>
          <p:cNvSpPr/>
          <p:nvPr/>
        </p:nvSpPr>
        <p:spPr>
          <a:xfrm>
            <a:off x="9126361" y="516654"/>
            <a:ext cx="2540804" cy="2293781"/>
          </a:xfrm>
          <a:custGeom>
            <a:avLst/>
            <a:gdLst/>
            <a:ahLst/>
            <a:cxnLst/>
            <a:rect l="l" t="t" r="r" b="b"/>
            <a:pathLst>
              <a:path w="3091926" h="2791322">
                <a:moveTo>
                  <a:pt x="0" y="0"/>
                </a:moveTo>
                <a:lnTo>
                  <a:pt x="3091926" y="0"/>
                </a:lnTo>
                <a:lnTo>
                  <a:pt x="3091926" y="2791322"/>
                </a:lnTo>
                <a:lnTo>
                  <a:pt x="0" y="27913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B971240E-F9D7-35BC-0B19-55D136CFF6E1}"/>
              </a:ext>
            </a:extLst>
          </p:cNvPr>
          <p:cNvSpPr/>
          <p:nvPr/>
        </p:nvSpPr>
        <p:spPr>
          <a:xfrm>
            <a:off x="9175126" y="3363170"/>
            <a:ext cx="2705350" cy="2378724"/>
          </a:xfrm>
          <a:custGeom>
            <a:avLst/>
            <a:gdLst/>
            <a:ahLst/>
            <a:cxnLst/>
            <a:rect l="l" t="t" r="r" b="b"/>
            <a:pathLst>
              <a:path w="3509456" h="3122049">
                <a:moveTo>
                  <a:pt x="0" y="0"/>
                </a:moveTo>
                <a:lnTo>
                  <a:pt x="3509456" y="0"/>
                </a:lnTo>
                <a:lnTo>
                  <a:pt x="3509456" y="3122048"/>
                </a:lnTo>
                <a:lnTo>
                  <a:pt x="0" y="3122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71573E-FDD6-65FA-B56E-145B79479AD1}"/>
              </a:ext>
            </a:extLst>
          </p:cNvPr>
          <p:cNvSpPr txBox="1"/>
          <p:nvPr/>
        </p:nvSpPr>
        <p:spPr>
          <a:xfrm>
            <a:off x="9175126" y="247086"/>
            <a:ext cx="674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400" b="1" dirty="0">
                <a:latin typeface="Trebuchet MS" panose="020B0703020202090204" pitchFamily="34" charset="0"/>
              </a:rPr>
              <a:t>Avery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8248FE-2C8B-B4A4-5F96-38D0A29E4189}"/>
              </a:ext>
            </a:extLst>
          </p:cNvPr>
          <p:cNvSpPr txBox="1"/>
          <p:nvPr/>
        </p:nvSpPr>
        <p:spPr>
          <a:xfrm>
            <a:off x="9195297" y="3084289"/>
            <a:ext cx="674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400" b="1" dirty="0">
                <a:latin typeface="Trebuchet MS" panose="020B0703020202090204" pitchFamily="34" charset="0"/>
              </a:rPr>
              <a:t>Abby</a:t>
            </a:r>
          </a:p>
        </p:txBody>
      </p:sp>
    </p:spTree>
    <p:extLst>
      <p:ext uri="{BB962C8B-B14F-4D97-AF65-F5344CB8AC3E}">
        <p14:creationId xmlns:p14="http://schemas.microsoft.com/office/powerpoint/2010/main" val="281283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AE496-2181-F9D6-6F1E-A060BC845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7B857B-F69D-065A-8B2B-5A67AE5CC43C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0A3B92-D384-6D59-8363-EA2F1F2A05BA}"/>
              </a:ext>
            </a:extLst>
          </p:cNvPr>
          <p:cNvSpPr txBox="1"/>
          <p:nvPr/>
        </p:nvSpPr>
        <p:spPr>
          <a:xfrm>
            <a:off x="626710" y="1751504"/>
            <a:ext cx="9875442" cy="41088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Uvažanje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več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figur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Dogodek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“ko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kliknemo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lik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”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Uporabnikov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vnos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blok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vprašaj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počakaj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Uporabnikov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odgovor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v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bloku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odgovor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”.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Preverjanje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pravilnosti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Če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&lt;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pogoj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kdaj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je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prav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&gt;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potem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...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ali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morda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odziv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tudi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če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ni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prav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?</a:t>
            </a:r>
          </a:p>
          <a:p>
            <a:pPr algn="l"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B31BE7F7-3CFD-5E45-99AC-108DB1631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BF3ADB-0893-E032-C51C-9BAE5FFF91FB}"/>
              </a:ext>
            </a:extLst>
          </p:cNvPr>
          <p:cNvSpPr txBox="1"/>
          <p:nvPr/>
        </p:nvSpPr>
        <p:spPr>
          <a:xfrm>
            <a:off x="949439" y="794801"/>
            <a:ext cx="69507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KLIK NA FIGURO(E) IN ODZIV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01BA2E6C-8386-2B5A-C3BF-E10EFA741F84}"/>
              </a:ext>
            </a:extLst>
          </p:cNvPr>
          <p:cNvSpPr/>
          <p:nvPr/>
        </p:nvSpPr>
        <p:spPr>
          <a:xfrm>
            <a:off x="0" y="0"/>
            <a:ext cx="842000" cy="801951"/>
          </a:xfrm>
          <a:custGeom>
            <a:avLst/>
            <a:gdLst/>
            <a:ahLst/>
            <a:cxnLst/>
            <a:rect l="l" t="t" r="r" b="b"/>
            <a:pathLst>
              <a:path w="1583396" h="1508084">
                <a:moveTo>
                  <a:pt x="0" y="0"/>
                </a:moveTo>
                <a:lnTo>
                  <a:pt x="1583396" y="0"/>
                </a:lnTo>
                <a:lnTo>
                  <a:pt x="1583396" y="1508084"/>
                </a:lnTo>
                <a:lnTo>
                  <a:pt x="0" y="150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828" t="-7237" r="-125551" b="-99103"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1893500B-ECD5-D64E-35F2-DBB65E736C4F}"/>
              </a:ext>
            </a:extLst>
          </p:cNvPr>
          <p:cNvSpPr/>
          <p:nvPr/>
        </p:nvSpPr>
        <p:spPr>
          <a:xfrm>
            <a:off x="7276968" y="44481"/>
            <a:ext cx="4832109" cy="3103674"/>
          </a:xfrm>
          <a:custGeom>
            <a:avLst/>
            <a:gdLst/>
            <a:ahLst/>
            <a:cxnLst/>
            <a:rect l="l" t="t" r="r" b="b"/>
            <a:pathLst>
              <a:path w="5896157" h="3562031">
                <a:moveTo>
                  <a:pt x="0" y="0"/>
                </a:moveTo>
                <a:lnTo>
                  <a:pt x="5896157" y="0"/>
                </a:lnTo>
                <a:lnTo>
                  <a:pt x="5896157" y="3562031"/>
                </a:lnTo>
                <a:lnTo>
                  <a:pt x="0" y="35620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1006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25580-1E4F-66A4-2F6C-6CCFB4F1E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A7FED6-C94F-191F-E22C-9D2483F35739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1FBAE-2B6B-B3C9-A8CD-3036CA728FF2}"/>
              </a:ext>
            </a:extLst>
          </p:cNvPr>
          <p:cNvSpPr txBox="1"/>
          <p:nvPr/>
        </p:nvSpPr>
        <p:spPr>
          <a:xfrm>
            <a:off x="626710" y="1583724"/>
            <a:ext cx="9875442" cy="50104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Premik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vezan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dogodek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“ko je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pritisnjena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tipka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…”.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Relativno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glede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trenutno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pozicijo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 Problem: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Lik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se ne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obrača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!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Določanje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smeri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zdaj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relativno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glede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smer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pozicijo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Če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ne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želimo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da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gre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lik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iz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zaslona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-&gt;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odbij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če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si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robu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!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Zakaj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se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lik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postavi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glavo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? -&gt;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smer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vrtenja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.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Kaj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so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videzi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kako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lahko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z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njimi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ustvarimo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gibanje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…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KONCEPT: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Kaj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se mora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zgoditi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ob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začetku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izvajanja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programa</a:t>
            </a:r>
            <a:r>
              <a:rPr lang="en-US" sz="2400" dirty="0">
                <a:solidFill>
                  <a:srgbClr val="000000"/>
                </a:solidFill>
                <a:latin typeface="Trebuchet MS" panose="020B0703020202090204" pitchFamily="34" charset="0"/>
                <a:ea typeface="Accordion Black"/>
                <a:cs typeface="Accordion Black"/>
                <a:sym typeface="Accordion Black"/>
              </a:rPr>
              <a:t>?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rebuchet MS" panose="020B0703020202090204" pitchFamily="34" charset="0"/>
              <a:ea typeface="Accordion Black"/>
              <a:cs typeface="Accordion Black"/>
              <a:sym typeface="Accordion Black"/>
            </a:endParaRPr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79AB73C-523A-0153-75DA-EB80CB35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653420-F6E6-05FE-AAA1-24D7B03C06B2}"/>
              </a:ext>
            </a:extLst>
          </p:cNvPr>
          <p:cNvSpPr txBox="1"/>
          <p:nvPr/>
        </p:nvSpPr>
        <p:spPr>
          <a:xfrm>
            <a:off x="949439" y="794801"/>
            <a:ext cx="69507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PREMIKANJE LIKA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FB2F4978-F7A2-1FEE-F52A-82ADF1FDC1AD}"/>
              </a:ext>
            </a:extLst>
          </p:cNvPr>
          <p:cNvSpPr/>
          <p:nvPr/>
        </p:nvSpPr>
        <p:spPr>
          <a:xfrm>
            <a:off x="0" y="0"/>
            <a:ext cx="842000" cy="801951"/>
          </a:xfrm>
          <a:custGeom>
            <a:avLst/>
            <a:gdLst/>
            <a:ahLst/>
            <a:cxnLst/>
            <a:rect l="l" t="t" r="r" b="b"/>
            <a:pathLst>
              <a:path w="1583396" h="1508084">
                <a:moveTo>
                  <a:pt x="0" y="0"/>
                </a:moveTo>
                <a:lnTo>
                  <a:pt x="1583396" y="0"/>
                </a:lnTo>
                <a:lnTo>
                  <a:pt x="1583396" y="1508084"/>
                </a:lnTo>
                <a:lnTo>
                  <a:pt x="0" y="150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828" t="-7237" r="-125551" b="-99103"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17189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691</Words>
  <Application>Microsoft Macintosh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Accordion Black</vt:lpstr>
      <vt:lpstr>Aptos</vt:lpstr>
      <vt:lpstr>Aptos Display</vt:lpstr>
      <vt:lpstr>Arial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Zapušek, Matej</cp:lastModifiedBy>
  <cp:revision>139</cp:revision>
  <dcterms:created xsi:type="dcterms:W3CDTF">2024-09-18T17:05:23Z</dcterms:created>
  <dcterms:modified xsi:type="dcterms:W3CDTF">2024-10-15T14:10:48Z</dcterms:modified>
</cp:coreProperties>
</file>